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54"/>
  </p:notesMasterIdLst>
  <p:handoutMasterIdLst>
    <p:handoutMasterId r:id="rId55"/>
  </p:handoutMasterIdLst>
  <p:sldIdLst>
    <p:sldId id="451" r:id="rId2"/>
    <p:sldId id="471" r:id="rId3"/>
    <p:sldId id="457" r:id="rId4"/>
    <p:sldId id="458" r:id="rId5"/>
    <p:sldId id="456" r:id="rId6"/>
    <p:sldId id="483" r:id="rId7"/>
    <p:sldId id="484" r:id="rId8"/>
    <p:sldId id="462" r:id="rId9"/>
    <p:sldId id="463" r:id="rId10"/>
    <p:sldId id="464" r:id="rId11"/>
    <p:sldId id="465" r:id="rId12"/>
    <p:sldId id="466" r:id="rId13"/>
    <p:sldId id="467" r:id="rId14"/>
    <p:sldId id="485" r:id="rId15"/>
    <p:sldId id="486" r:id="rId16"/>
    <p:sldId id="487" r:id="rId17"/>
    <p:sldId id="488" r:id="rId18"/>
    <p:sldId id="489" r:id="rId19"/>
    <p:sldId id="490" r:id="rId20"/>
    <p:sldId id="491" r:id="rId21"/>
    <p:sldId id="492" r:id="rId22"/>
    <p:sldId id="493" r:id="rId23"/>
    <p:sldId id="494" r:id="rId24"/>
    <p:sldId id="495" r:id="rId25"/>
    <p:sldId id="496" r:id="rId26"/>
    <p:sldId id="497" r:id="rId27"/>
    <p:sldId id="498" r:id="rId28"/>
    <p:sldId id="499" r:id="rId29"/>
    <p:sldId id="500" r:id="rId30"/>
    <p:sldId id="501" r:id="rId31"/>
    <p:sldId id="502" r:id="rId32"/>
    <p:sldId id="503" r:id="rId33"/>
    <p:sldId id="504" r:id="rId34"/>
    <p:sldId id="505" r:id="rId35"/>
    <p:sldId id="506" r:id="rId36"/>
    <p:sldId id="507" r:id="rId37"/>
    <p:sldId id="508" r:id="rId38"/>
    <p:sldId id="509" r:id="rId39"/>
    <p:sldId id="510" r:id="rId40"/>
    <p:sldId id="511" r:id="rId41"/>
    <p:sldId id="512" r:id="rId42"/>
    <p:sldId id="513" r:id="rId43"/>
    <p:sldId id="514" r:id="rId44"/>
    <p:sldId id="515" r:id="rId45"/>
    <p:sldId id="516" r:id="rId46"/>
    <p:sldId id="517" r:id="rId47"/>
    <p:sldId id="518" r:id="rId48"/>
    <p:sldId id="519" r:id="rId49"/>
    <p:sldId id="520" r:id="rId50"/>
    <p:sldId id="521" r:id="rId51"/>
    <p:sldId id="522" r:id="rId52"/>
    <p:sldId id="523" r:id="rId53"/>
  </p:sldIdLst>
  <p:sldSz cx="9144000" cy="6858000" type="screen4x3"/>
  <p:notesSz cx="7010400" cy="9296400"/>
  <p:defaultTextStyle>
    <a:defPPr>
      <a:defRPr lang="en-US"/>
    </a:defPPr>
    <a:lvl1pPr algn="l" rtl="0" fontAlgn="base">
      <a:spcBef>
        <a:spcPct val="0"/>
      </a:spcBef>
      <a:spcAft>
        <a:spcPct val="0"/>
      </a:spcAft>
      <a:defRPr sz="2800" kern="1200">
        <a:solidFill>
          <a:schemeClr val="tx1"/>
        </a:solidFill>
        <a:latin typeface="Times New Roman" pitchFamily="32" charset="0"/>
        <a:ea typeface="+mn-ea"/>
        <a:cs typeface="Arial" charset="0"/>
      </a:defRPr>
    </a:lvl1pPr>
    <a:lvl2pPr marL="457200" algn="l" rtl="0" fontAlgn="base">
      <a:spcBef>
        <a:spcPct val="0"/>
      </a:spcBef>
      <a:spcAft>
        <a:spcPct val="0"/>
      </a:spcAft>
      <a:defRPr sz="2800" kern="1200">
        <a:solidFill>
          <a:schemeClr val="tx1"/>
        </a:solidFill>
        <a:latin typeface="Times New Roman" pitchFamily="32" charset="0"/>
        <a:ea typeface="+mn-ea"/>
        <a:cs typeface="Arial" charset="0"/>
      </a:defRPr>
    </a:lvl2pPr>
    <a:lvl3pPr marL="914400" algn="l" rtl="0" fontAlgn="base">
      <a:spcBef>
        <a:spcPct val="0"/>
      </a:spcBef>
      <a:spcAft>
        <a:spcPct val="0"/>
      </a:spcAft>
      <a:defRPr sz="2800" kern="1200">
        <a:solidFill>
          <a:schemeClr val="tx1"/>
        </a:solidFill>
        <a:latin typeface="Times New Roman" pitchFamily="32" charset="0"/>
        <a:ea typeface="+mn-ea"/>
        <a:cs typeface="Arial" charset="0"/>
      </a:defRPr>
    </a:lvl3pPr>
    <a:lvl4pPr marL="1371600" algn="l" rtl="0" fontAlgn="base">
      <a:spcBef>
        <a:spcPct val="0"/>
      </a:spcBef>
      <a:spcAft>
        <a:spcPct val="0"/>
      </a:spcAft>
      <a:defRPr sz="2800" kern="1200">
        <a:solidFill>
          <a:schemeClr val="tx1"/>
        </a:solidFill>
        <a:latin typeface="Times New Roman" pitchFamily="32" charset="0"/>
        <a:ea typeface="+mn-ea"/>
        <a:cs typeface="Arial" charset="0"/>
      </a:defRPr>
    </a:lvl4pPr>
    <a:lvl5pPr marL="1828800" algn="l" rtl="0" fontAlgn="base">
      <a:spcBef>
        <a:spcPct val="0"/>
      </a:spcBef>
      <a:spcAft>
        <a:spcPct val="0"/>
      </a:spcAft>
      <a:defRPr sz="2800" kern="1200">
        <a:solidFill>
          <a:schemeClr val="tx1"/>
        </a:solidFill>
        <a:latin typeface="Times New Roman" pitchFamily="32" charset="0"/>
        <a:ea typeface="+mn-ea"/>
        <a:cs typeface="Arial" charset="0"/>
      </a:defRPr>
    </a:lvl5pPr>
    <a:lvl6pPr marL="2286000" algn="l" defTabSz="914400" rtl="0" eaLnBrk="1" latinLnBrk="0" hangingPunct="1">
      <a:defRPr sz="2800" kern="1200">
        <a:solidFill>
          <a:schemeClr val="tx1"/>
        </a:solidFill>
        <a:latin typeface="Times New Roman" pitchFamily="32" charset="0"/>
        <a:ea typeface="+mn-ea"/>
        <a:cs typeface="Arial" charset="0"/>
      </a:defRPr>
    </a:lvl6pPr>
    <a:lvl7pPr marL="2743200" algn="l" defTabSz="914400" rtl="0" eaLnBrk="1" latinLnBrk="0" hangingPunct="1">
      <a:defRPr sz="2800" kern="1200">
        <a:solidFill>
          <a:schemeClr val="tx1"/>
        </a:solidFill>
        <a:latin typeface="Times New Roman" pitchFamily="32" charset="0"/>
        <a:ea typeface="+mn-ea"/>
        <a:cs typeface="Arial" charset="0"/>
      </a:defRPr>
    </a:lvl7pPr>
    <a:lvl8pPr marL="3200400" algn="l" defTabSz="914400" rtl="0" eaLnBrk="1" latinLnBrk="0" hangingPunct="1">
      <a:defRPr sz="2800" kern="1200">
        <a:solidFill>
          <a:schemeClr val="tx1"/>
        </a:solidFill>
        <a:latin typeface="Times New Roman" pitchFamily="32" charset="0"/>
        <a:ea typeface="+mn-ea"/>
        <a:cs typeface="Arial" charset="0"/>
      </a:defRPr>
    </a:lvl8pPr>
    <a:lvl9pPr marL="3657600" algn="l" defTabSz="914400" rtl="0" eaLnBrk="1" latinLnBrk="0" hangingPunct="1">
      <a:defRPr sz="2800" kern="1200">
        <a:solidFill>
          <a:schemeClr val="tx1"/>
        </a:solidFill>
        <a:latin typeface="Times New Roman" pitchFamily="32"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69" autoAdjust="0"/>
    <p:restoredTop sz="94683" autoAdjust="0"/>
  </p:normalViewPr>
  <p:slideViewPr>
    <p:cSldViewPr>
      <p:cViewPr varScale="1">
        <p:scale>
          <a:sx n="100" d="100"/>
          <a:sy n="100" d="100"/>
        </p:scale>
        <p:origin x="-46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smtClean="0">
                <a:cs typeface="+mn-cs"/>
              </a:defRPr>
            </a:lvl1pPr>
          </a:lstStyle>
          <a:p>
            <a:pPr>
              <a:defRPr/>
            </a:pPr>
            <a:endParaRPr lang="en-US"/>
          </a:p>
        </p:txBody>
      </p:sp>
      <p:sp>
        <p:nvSpPr>
          <p:cNvPr id="12291"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smtClean="0">
                <a:cs typeface="+mn-cs"/>
              </a:defRPr>
            </a:lvl1pPr>
          </a:lstStyle>
          <a:p>
            <a:pPr>
              <a:defRPr/>
            </a:pPr>
            <a:endParaRPr lang="en-US"/>
          </a:p>
        </p:txBody>
      </p:sp>
      <p:sp>
        <p:nvSpPr>
          <p:cNvPr id="12292"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smtClean="0">
                <a:cs typeface="+mn-cs"/>
              </a:defRPr>
            </a:lvl1pPr>
          </a:lstStyle>
          <a:p>
            <a:pPr>
              <a:defRPr/>
            </a:pPr>
            <a:endParaRPr lang="en-US"/>
          </a:p>
        </p:txBody>
      </p:sp>
      <p:sp>
        <p:nvSpPr>
          <p:cNvPr id="12293"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smtClean="0">
                <a:cs typeface="+mn-cs"/>
              </a:defRPr>
            </a:lvl1pPr>
          </a:lstStyle>
          <a:p>
            <a:pPr>
              <a:defRPr/>
            </a:pPr>
            <a:fld id="{A3809DAF-82C3-4226-B857-F51C0AA3742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256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cs typeface="+mn-cs"/>
              </a:defRPr>
            </a:lvl1pPr>
          </a:lstStyle>
          <a:p>
            <a:pPr>
              <a:defRPr/>
            </a:pPr>
            <a:endParaRPr lang="en-US"/>
          </a:p>
        </p:txBody>
      </p:sp>
      <p:sp>
        <p:nvSpPr>
          <p:cNvPr id="322563"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cs typeface="+mn-cs"/>
              </a:defRPr>
            </a:lvl1pPr>
          </a:lstStyle>
          <a:p>
            <a:pPr>
              <a:defRPr/>
            </a:pPr>
            <a:endParaRPr lang="en-US"/>
          </a:p>
        </p:txBody>
      </p:sp>
      <p:sp>
        <p:nvSpPr>
          <p:cNvPr id="1157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22565"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22566"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cs typeface="+mn-cs"/>
              </a:defRPr>
            </a:lvl1pPr>
          </a:lstStyle>
          <a:p>
            <a:pPr>
              <a:defRPr/>
            </a:pPr>
            <a:endParaRPr lang="en-US"/>
          </a:p>
        </p:txBody>
      </p:sp>
      <p:sp>
        <p:nvSpPr>
          <p:cNvPr id="322567"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cs typeface="+mn-cs"/>
              </a:defRPr>
            </a:lvl1pPr>
          </a:lstStyle>
          <a:p>
            <a:pPr>
              <a:defRPr/>
            </a:pPr>
            <a:fld id="{3598A178-68FB-4F55-BA7E-B1009C9598D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32"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32"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32"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32"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32"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718324BF-B00F-4F6B-89BE-E82353FDD775}" type="slidenum">
              <a:rPr lang="en-US">
                <a:cs typeface="Arial" charset="0"/>
              </a:rPr>
              <a:pPr/>
              <a:t>3</a:t>
            </a:fld>
            <a:endParaRPr lang="en-US">
              <a:cs typeface="Arial" charset="0"/>
            </a:endParaRP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0436AE56-A3C2-47EF-86D3-7A44BB12FE2D}" type="slidenum">
              <a:rPr lang="en-US">
                <a:cs typeface="Arial" charset="0"/>
              </a:rPr>
              <a:pPr/>
              <a:t>12</a:t>
            </a:fld>
            <a:endParaRPr lang="en-US">
              <a:cs typeface="Arial" charset="0"/>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2D5ECC9B-CCDB-40DD-A84F-5F7A3A04795E}" type="slidenum">
              <a:rPr lang="en-US">
                <a:cs typeface="Arial" charset="0"/>
              </a:rPr>
              <a:pPr/>
              <a:t>13</a:t>
            </a:fld>
            <a:endParaRPr lang="en-US">
              <a:cs typeface="Arial" charset="0"/>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C588BBB8-D51C-45C4-A3A3-A2F212A45507}" type="slidenum">
              <a:rPr lang="en-US">
                <a:cs typeface="Arial" charset="0"/>
              </a:rPr>
              <a:pPr/>
              <a:t>16</a:t>
            </a:fld>
            <a:endParaRPr lang="en-US">
              <a:cs typeface="Arial" charset="0"/>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fld id="{9E87C26A-22F0-423C-8CF8-881E2992D00E}" type="slidenum">
              <a:rPr lang="en-US">
                <a:cs typeface="Arial" charset="0"/>
              </a:rPr>
              <a:pPr/>
              <a:t>17</a:t>
            </a:fld>
            <a:endParaRPr lang="en-US">
              <a:cs typeface="Arial"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F71AB54A-03BD-444F-B045-EAB86457CF38}" type="slidenum">
              <a:rPr lang="en-US">
                <a:cs typeface="Arial" charset="0"/>
              </a:rPr>
              <a:pPr/>
              <a:t>18</a:t>
            </a:fld>
            <a:endParaRPr lang="en-US">
              <a:cs typeface="Arial" charset="0"/>
            </a:endParaRP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fld id="{D3DE541C-5E97-4674-9D02-08E654F22083}" type="slidenum">
              <a:rPr lang="en-US">
                <a:cs typeface="Arial" charset="0"/>
              </a:rPr>
              <a:pPr/>
              <a:t>19</a:t>
            </a:fld>
            <a:endParaRPr lang="en-US">
              <a:cs typeface="Arial" charset="0"/>
            </a:endParaRPr>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fld id="{4DAAA9D8-E0AC-4149-B20C-DF0B07C4AF3A}" type="slidenum">
              <a:rPr lang="en-US">
                <a:cs typeface="Arial" charset="0"/>
              </a:rPr>
              <a:pPr/>
              <a:t>20</a:t>
            </a:fld>
            <a:endParaRPr lang="en-US">
              <a:cs typeface="Arial" charset="0"/>
            </a:endParaRPr>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fld id="{8CFED6BA-4E3D-4E79-AFB8-72DE2ECDE75F}" type="slidenum">
              <a:rPr lang="en-US">
                <a:cs typeface="Arial" charset="0"/>
              </a:rPr>
              <a:pPr/>
              <a:t>21</a:t>
            </a:fld>
            <a:endParaRPr lang="en-US">
              <a:cs typeface="Arial" charset="0"/>
            </a:endParaRPr>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p>
            <a:fld id="{62A3ACB6-31FE-4B8D-BEE9-BAF7F00F8966}" type="slidenum">
              <a:rPr lang="en-US">
                <a:cs typeface="Arial" charset="0"/>
              </a:rPr>
              <a:pPr/>
              <a:t>22</a:t>
            </a:fld>
            <a:endParaRPr lang="en-US">
              <a:cs typeface="Arial" charset="0"/>
            </a:endParaRPr>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67EEA90A-2275-4E72-AF77-6D3C87C3381A}" type="slidenum">
              <a:rPr lang="en-US">
                <a:cs typeface="Arial" charset="0"/>
              </a:rPr>
              <a:pPr/>
              <a:t>23</a:t>
            </a:fld>
            <a:endParaRPr lang="en-US">
              <a:cs typeface="Arial" charset="0"/>
            </a:endParaRPr>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42E7CC88-436B-49C4-88AF-91BE95E57DBA}" type="slidenum">
              <a:rPr lang="en-US">
                <a:cs typeface="Arial" charset="0"/>
              </a:rPr>
              <a:pPr/>
              <a:t>4</a:t>
            </a:fld>
            <a:endParaRPr lang="en-US">
              <a:cs typeface="Arial" charset="0"/>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3A722A72-5765-4CF5-A26E-8672A9FD62E2}" type="slidenum">
              <a:rPr lang="en-US">
                <a:cs typeface="Arial" charset="0"/>
              </a:rPr>
              <a:pPr/>
              <a:t>24</a:t>
            </a:fld>
            <a:endParaRPr lang="en-US">
              <a:cs typeface="Arial" charset="0"/>
            </a:endParaRPr>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BD216AE2-D276-4800-887F-08A9DB5763C5}" type="slidenum">
              <a:rPr lang="en-US">
                <a:cs typeface="Arial" charset="0"/>
              </a:rPr>
              <a:pPr/>
              <a:t>25</a:t>
            </a:fld>
            <a:endParaRPr lang="en-US">
              <a:cs typeface="Arial" charset="0"/>
            </a:endParaRPr>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p>
            <a:fld id="{8DBD7043-D449-44B0-A8B9-1ABE84B2454F}" type="slidenum">
              <a:rPr lang="en-US">
                <a:cs typeface="Arial" charset="0"/>
              </a:rPr>
              <a:pPr/>
              <a:t>26</a:t>
            </a:fld>
            <a:endParaRPr lang="en-US">
              <a:cs typeface="Arial" charset="0"/>
            </a:endParaRPr>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p>
            <a:fld id="{6A135648-EFA4-412E-A21D-C41EE5CC20B6}" type="slidenum">
              <a:rPr lang="en-US">
                <a:cs typeface="Arial" charset="0"/>
              </a:rPr>
              <a:pPr/>
              <a:t>27</a:t>
            </a:fld>
            <a:endParaRPr lang="en-US">
              <a:cs typeface="Arial" charset="0"/>
            </a:endParaRPr>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fld id="{DD7EE760-05DB-4456-9B1D-03B06D5921D2}" type="slidenum">
              <a:rPr lang="en-US">
                <a:cs typeface="Arial" charset="0"/>
              </a:rPr>
              <a:pPr/>
              <a:t>28</a:t>
            </a:fld>
            <a:endParaRPr lang="en-US">
              <a:cs typeface="Arial" charset="0"/>
            </a:endParaRPr>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p>
            <a:fld id="{47CBD04A-3EDD-40DF-AF61-B7F5B07684C4}" type="slidenum">
              <a:rPr lang="en-US">
                <a:cs typeface="Arial" charset="0"/>
              </a:rPr>
              <a:pPr/>
              <a:t>29</a:t>
            </a:fld>
            <a:endParaRPr lang="en-US">
              <a:cs typeface="Arial" charset="0"/>
            </a:endParaRPr>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p>
            <a:fld id="{39828C12-8383-49C5-8CC6-2E80928ACF68}" type="slidenum">
              <a:rPr lang="en-US">
                <a:cs typeface="Arial" charset="0"/>
              </a:rPr>
              <a:pPr/>
              <a:t>30</a:t>
            </a:fld>
            <a:endParaRPr lang="en-US">
              <a:cs typeface="Arial" charset="0"/>
            </a:endParaRPr>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6E08C6D8-246D-475C-A7F8-A2C52862FBF6}" type="slidenum">
              <a:rPr lang="en-US">
                <a:cs typeface="Arial" charset="0"/>
              </a:rPr>
              <a:pPr/>
              <a:t>31</a:t>
            </a:fld>
            <a:endParaRPr lang="en-US">
              <a:cs typeface="Arial"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p:spPr>
        <p:txBody>
          <a:bodyPr/>
          <a:lstStyle/>
          <a:p>
            <a:fld id="{A62A15FA-40E1-413D-8B60-B7CC1E9E7E66}" type="slidenum">
              <a:rPr lang="en-US">
                <a:cs typeface="Arial" charset="0"/>
              </a:rPr>
              <a:pPr/>
              <a:t>32</a:t>
            </a:fld>
            <a:endParaRPr lang="en-US">
              <a:cs typeface="Arial" charset="0"/>
            </a:endParaRPr>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p:spPr>
        <p:txBody>
          <a:bodyPr/>
          <a:lstStyle/>
          <a:p>
            <a:fld id="{BFF7B898-C8E0-41E4-BB16-046EA80E59E2}" type="slidenum">
              <a:rPr lang="en-US">
                <a:cs typeface="Arial" charset="0"/>
              </a:rPr>
              <a:pPr/>
              <a:t>33</a:t>
            </a:fld>
            <a:endParaRPr lang="en-US">
              <a:cs typeface="Arial" charset="0"/>
            </a:endParaRPr>
          </a:p>
        </p:txBody>
      </p:sp>
      <p:sp>
        <p:nvSpPr>
          <p:cNvPr id="145411" name="Rectangle 2"/>
          <p:cNvSpPr>
            <a:spLocks noGrp="1" noRot="1" noChangeAspect="1" noChangeArrowheads="1" noTextEdit="1"/>
          </p:cNvSpPr>
          <p:nvPr>
            <p:ph type="sldImg"/>
          </p:nvPr>
        </p:nvSpPr>
        <p:spPr>
          <a:ln/>
        </p:spPr>
      </p:sp>
      <p:sp>
        <p:nvSpPr>
          <p:cNvPr id="145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p>
            <a:fld id="{23243899-C417-416E-A56D-D49EFBD0B516}" type="slidenum">
              <a:rPr lang="en-US">
                <a:cs typeface="Arial" charset="0"/>
              </a:rPr>
              <a:pPr/>
              <a:t>5</a:t>
            </a:fld>
            <a:endParaRPr lang="en-US">
              <a:cs typeface="Arial"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53F8AB15-26D6-4721-87D5-1FA8FFE5F3FE}" type="slidenum">
              <a:rPr lang="en-US">
                <a:cs typeface="Arial" charset="0"/>
              </a:rPr>
              <a:pPr/>
              <a:t>34</a:t>
            </a:fld>
            <a:endParaRPr lang="en-US">
              <a:cs typeface="Arial" charset="0"/>
            </a:endParaRPr>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9FF6240C-05EB-4416-A930-1EE5134FB923}" type="slidenum">
              <a:rPr lang="en-US">
                <a:cs typeface="Arial" charset="0"/>
              </a:rPr>
              <a:pPr/>
              <a:t>35</a:t>
            </a:fld>
            <a:endParaRPr lang="en-US">
              <a:cs typeface="Arial" charset="0"/>
            </a:endParaRPr>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4EA78BA9-F2B1-4374-B1A9-71DB4D716FF5}" type="slidenum">
              <a:rPr lang="en-US">
                <a:cs typeface="Arial" charset="0"/>
              </a:rPr>
              <a:pPr/>
              <a:t>36</a:t>
            </a:fld>
            <a:endParaRPr lang="en-US">
              <a:cs typeface="Arial" charset="0"/>
            </a:endParaRPr>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p>
            <a:fld id="{B895C8E4-B616-4734-A5E6-0D0D9B0422D1}" type="slidenum">
              <a:rPr lang="en-US">
                <a:cs typeface="Arial" charset="0"/>
              </a:rPr>
              <a:pPr/>
              <a:t>37</a:t>
            </a:fld>
            <a:endParaRPr lang="en-US">
              <a:cs typeface="Arial" charset="0"/>
            </a:endParaRPr>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55660821-4473-4141-AD5E-7EF12FAE9A87}" type="slidenum">
              <a:rPr lang="en-US">
                <a:cs typeface="Arial" charset="0"/>
              </a:rPr>
              <a:pPr/>
              <a:t>38</a:t>
            </a:fld>
            <a:endParaRPr lang="en-US">
              <a:cs typeface="Arial" charset="0"/>
            </a:endParaRPr>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FD26FBEB-CA8D-49ED-9DF3-6DEB5005B1DD}" type="slidenum">
              <a:rPr lang="en-US">
                <a:cs typeface="Arial" charset="0"/>
              </a:rPr>
              <a:pPr/>
              <a:t>39</a:t>
            </a:fld>
            <a:endParaRPr lang="en-US">
              <a:cs typeface="Arial" charset="0"/>
            </a:endParaRPr>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fld id="{D1289089-0361-4B8F-9855-F6B33FF977A9}" type="slidenum">
              <a:rPr lang="en-US">
                <a:cs typeface="Arial" charset="0"/>
              </a:rPr>
              <a:pPr/>
              <a:t>41</a:t>
            </a:fld>
            <a:endParaRPr lang="en-US">
              <a:cs typeface="Arial" charset="0"/>
            </a:endParaRPr>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fld id="{BA9B512B-4BEE-4190-9373-93C4CFFDF62E}" type="slidenum">
              <a:rPr lang="en-US">
                <a:cs typeface="Arial" charset="0"/>
              </a:rPr>
              <a:pPr/>
              <a:t>42</a:t>
            </a:fld>
            <a:endParaRPr lang="en-US">
              <a:cs typeface="Arial" charset="0"/>
            </a:endParaRPr>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81F146A8-0B39-4B83-AF30-90F4C248D3AC}" type="slidenum">
              <a:rPr lang="en-US">
                <a:cs typeface="Arial" charset="0"/>
              </a:rPr>
              <a:pPr/>
              <a:t>43</a:t>
            </a:fld>
            <a:endParaRPr lang="en-US">
              <a:cs typeface="Arial" charset="0"/>
            </a:endParaRPr>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B1051AD1-3FE1-4FC5-878C-9ED8E550426D}" type="slidenum">
              <a:rPr lang="en-US">
                <a:cs typeface="Arial" charset="0"/>
              </a:rPr>
              <a:pPr/>
              <a:t>44</a:t>
            </a:fld>
            <a:endParaRPr lang="en-US">
              <a:cs typeface="Arial" charset="0"/>
            </a:endParaRPr>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4C152F5D-686A-4901-8F92-3323A84AB123}" type="slidenum">
              <a:rPr lang="en-US">
                <a:cs typeface="Arial" charset="0"/>
              </a:rPr>
              <a:pPr/>
              <a:t>6</a:t>
            </a:fld>
            <a:endParaRPr lang="en-US">
              <a:cs typeface="Arial" charset="0"/>
            </a:endParaRP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p:spPr>
        <p:txBody>
          <a:bodyPr/>
          <a:lstStyle/>
          <a:p>
            <a:fld id="{DE64EA45-D45B-4788-8F13-45E1ADA28F19}" type="slidenum">
              <a:rPr lang="en-US">
                <a:cs typeface="Arial" charset="0"/>
              </a:rPr>
              <a:pPr/>
              <a:t>45</a:t>
            </a:fld>
            <a:endParaRPr lang="en-US">
              <a:cs typeface="Arial" charset="0"/>
            </a:endParaRPr>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fld id="{BB0F8B2C-5C74-4FF0-A075-A7FC42AEB647}" type="slidenum">
              <a:rPr lang="en-US">
                <a:cs typeface="Arial" charset="0"/>
              </a:rPr>
              <a:pPr/>
              <a:t>46</a:t>
            </a:fld>
            <a:endParaRPr lang="en-US">
              <a:cs typeface="Arial" charset="0"/>
            </a:endParaRPr>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B4361A44-6DC5-4EDD-B54B-9480FDEEDB87}" type="slidenum">
              <a:rPr lang="en-US">
                <a:cs typeface="Arial" charset="0"/>
              </a:rPr>
              <a:pPr/>
              <a:t>47</a:t>
            </a:fld>
            <a:endParaRPr lang="en-US">
              <a:cs typeface="Arial" charset="0"/>
            </a:endParaRPr>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CF62B33B-03DA-4CC4-9E77-EBE4CE533694}" type="slidenum">
              <a:rPr lang="en-US">
                <a:cs typeface="Arial" charset="0"/>
              </a:rPr>
              <a:pPr/>
              <a:t>48</a:t>
            </a:fld>
            <a:endParaRPr lang="en-US">
              <a:cs typeface="Arial" charset="0"/>
            </a:endParaRPr>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p>
            <a:fld id="{E67C9AF0-36D8-4DA7-A227-53A2DFE6FBAC}" type="slidenum">
              <a:rPr lang="en-US">
                <a:cs typeface="Arial" charset="0"/>
              </a:rPr>
              <a:pPr/>
              <a:t>49</a:t>
            </a:fld>
            <a:endParaRPr lang="en-US">
              <a:cs typeface="Arial" charset="0"/>
            </a:endParaRPr>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363DE116-BEF6-4C47-8915-8B85771C44C5}" type="slidenum">
              <a:rPr lang="en-US">
                <a:cs typeface="Arial" charset="0"/>
              </a:rPr>
              <a:pPr/>
              <a:t>7</a:t>
            </a:fld>
            <a:endParaRPr lang="en-US">
              <a:cs typeface="Arial" charset="0"/>
            </a:endParaRPr>
          </a:p>
        </p:txBody>
      </p:sp>
      <p:sp>
        <p:nvSpPr>
          <p:cNvPr id="120835" name="Rectangle 1026"/>
          <p:cNvSpPr>
            <a:spLocks noGrp="1" noRot="1" noChangeAspect="1" noChangeArrowheads="1" noTextEdit="1"/>
          </p:cNvSpPr>
          <p:nvPr>
            <p:ph type="sldImg"/>
          </p:nvPr>
        </p:nvSpPr>
        <p:spPr>
          <a:ln/>
        </p:spPr>
      </p:sp>
      <p:sp>
        <p:nvSpPr>
          <p:cNvPr id="120836" name="Rectangle 1027"/>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E59DDB21-E834-425A-8C20-FEE243F157BC}" type="slidenum">
              <a:rPr lang="en-US">
                <a:cs typeface="Arial" charset="0"/>
              </a:rPr>
              <a:pPr/>
              <a:t>8</a:t>
            </a:fld>
            <a:endParaRPr lang="en-US">
              <a:cs typeface="Arial" charset="0"/>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49DADB90-38DE-439F-A3B3-7D3D18A83215}" type="slidenum">
              <a:rPr lang="en-US">
                <a:cs typeface="Arial" charset="0"/>
              </a:rPr>
              <a:pPr/>
              <a:t>9</a:t>
            </a:fld>
            <a:endParaRPr lang="en-US">
              <a:cs typeface="Arial"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F59FCE8D-1387-414F-B02D-CF397BD07F21}" type="slidenum">
              <a:rPr lang="en-US">
                <a:cs typeface="Arial" charset="0"/>
              </a:rPr>
              <a:pPr/>
              <a:t>10</a:t>
            </a:fld>
            <a:endParaRPr lang="en-US">
              <a:cs typeface="Arial" charset="0"/>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CAB36F73-1827-46FB-A6C4-3E2B0FE46573}" type="slidenum">
              <a:rPr lang="en-US">
                <a:cs typeface="Arial" charset="0"/>
              </a:rPr>
              <a:pPr/>
              <a:t>11</a:t>
            </a:fld>
            <a:endParaRPr lang="en-US">
              <a:cs typeface="Arial" charset="0"/>
            </a:endParaRP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763000"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defRPr/>
              </a:pPr>
              <a:endParaRPr lang="en-US" sz="2400">
                <a:cs typeface="+mn-cs"/>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defRPr/>
                </a:pPr>
                <a:endParaRPr lang="en-US" sz="2400">
                  <a:cs typeface="+mn-cs"/>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defRPr/>
                </a:pPr>
                <a:endParaRPr lang="en-US" sz="2400">
                  <a:cs typeface="+mn-cs"/>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en-US">
                  <a:cs typeface="+mn-cs"/>
                </a:endParaRPr>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defRPr/>
                </a:pPr>
                <a:endParaRPr lang="en-US" sz="2400">
                  <a:cs typeface="+mn-cs"/>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en-US">
                  <a:cs typeface="+mn-cs"/>
                </a:endParaRPr>
              </a:p>
            </p:txBody>
          </p:sp>
        </p:grpSp>
      </p:grpSp>
      <p:sp>
        <p:nvSpPr>
          <p:cNvPr id="229387"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229388"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32" charset="2"/>
              <a:buNone/>
              <a:defRPr/>
            </a:lvl1pPr>
          </a:lstStyle>
          <a:p>
            <a:r>
              <a:rPr lang="en-US"/>
              <a:t>Click to edit Master subtitle style</a:t>
            </a:r>
          </a:p>
        </p:txBody>
      </p:sp>
      <p:sp>
        <p:nvSpPr>
          <p:cNvPr id="13" name="Rectangle 13"/>
          <p:cNvSpPr>
            <a:spLocks noGrp="1" noChangeArrowheads="1"/>
          </p:cNvSpPr>
          <p:nvPr>
            <p:ph type="dt" sz="half" idx="10"/>
          </p:nvPr>
        </p:nvSpPr>
        <p:spPr>
          <a:xfrm>
            <a:off x="912813" y="6251575"/>
            <a:ext cx="1905000" cy="457200"/>
          </a:xfrm>
        </p:spPr>
        <p:txBody>
          <a:bodyPr/>
          <a:lstStyle>
            <a:lvl1pPr>
              <a:defRPr smtClean="0"/>
            </a:lvl1pPr>
          </a:lstStyle>
          <a:p>
            <a:pPr>
              <a:defRPr/>
            </a:pPr>
            <a:endParaRPr lang="en-US"/>
          </a:p>
        </p:txBody>
      </p:sp>
      <p:sp>
        <p:nvSpPr>
          <p:cNvPr id="14" name="Rectangle 14"/>
          <p:cNvSpPr>
            <a:spLocks noGrp="1" noChangeArrowheads="1"/>
          </p:cNvSpPr>
          <p:nvPr>
            <p:ph type="ftr" sz="quarter" idx="11"/>
          </p:nvPr>
        </p:nvSpPr>
        <p:spPr>
          <a:xfrm>
            <a:off x="3354388" y="6248400"/>
            <a:ext cx="2895600" cy="457200"/>
          </a:xfrm>
        </p:spPr>
        <p:txBody>
          <a:bodyPr/>
          <a:lstStyle>
            <a:lvl1pPr>
              <a:defRPr smtClean="0"/>
            </a:lvl1pPr>
          </a:lstStyle>
          <a:p>
            <a:pPr>
              <a:defRPr/>
            </a:pPr>
            <a:endParaRPr lang="en-US"/>
          </a:p>
        </p:txBody>
      </p:sp>
      <p:sp>
        <p:nvSpPr>
          <p:cNvPr id="15" name="Rectangle 15"/>
          <p:cNvSpPr>
            <a:spLocks noGrp="1" noChangeArrowheads="1"/>
          </p:cNvSpPr>
          <p:nvPr>
            <p:ph type="sldNum" sz="quarter" idx="12"/>
          </p:nvPr>
        </p:nvSpPr>
        <p:spPr/>
        <p:txBody>
          <a:bodyPr/>
          <a:lstStyle>
            <a:lvl1pPr>
              <a:defRPr smtClean="0"/>
            </a:lvl1pPr>
          </a:lstStyle>
          <a:p>
            <a:pPr>
              <a:defRPr/>
            </a:pPr>
            <a:fld id="{754CB3FE-8313-4F99-8D99-B94E3A5A880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7FE07AEC-C856-4335-9112-3B69FA93BF3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F5046309-FF9C-432D-AA57-0C598305B47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6FAD0E6F-DF89-41F7-BE96-ACE809C43171}"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914400" y="1600200"/>
            <a:ext cx="7772400" cy="4530725"/>
          </a:xfrm>
        </p:spPr>
        <p:txBody>
          <a:bodyPr/>
          <a:lstStyle/>
          <a:p>
            <a:pPr lvl="0"/>
            <a:endParaRPr lang="en-US" noProof="0" smtClean="0"/>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C9019945-2F44-405F-AA60-C6C6162E615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81396E8A-7892-4D54-9BD1-0439DE7D8B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9A1B5602-5DEE-4A3C-9463-D818C3D6370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2DABAAAE-4E7A-4312-855E-0A4AF9717AB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359BCB1C-067C-495A-B481-0359126ABE3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B9E9A3C8-15BB-4E3F-A70F-F5DA5242B72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EC412923-84B7-4E2D-A686-3AAD7F4EE7B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4E2F474F-58EC-4B14-B22B-1C2E838E797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D22AD5C5-2E01-4247-80D7-2C1A89B96D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0"/>
            <a:ext cx="8686800" cy="4876800"/>
            <a:chOff x="0" y="0"/>
            <a:chExt cx="5472" cy="3072"/>
          </a:xfrm>
        </p:grpSpPr>
        <p:sp>
          <p:nvSpPr>
            <p:cNvPr id="228355"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en-US" sz="2400">
                <a:cs typeface="+mn-cs"/>
              </a:endParaRPr>
            </a:p>
          </p:txBody>
        </p:sp>
        <p:grpSp>
          <p:nvGrpSpPr>
            <p:cNvPr id="12298" name="Group 4"/>
            <p:cNvGrpSpPr>
              <a:grpSpLocks/>
            </p:cNvGrpSpPr>
            <p:nvPr/>
          </p:nvGrpSpPr>
          <p:grpSpPr bwMode="auto">
            <a:xfrm>
              <a:off x="240" y="893"/>
              <a:ext cx="5232" cy="115"/>
              <a:chOff x="240" y="893"/>
              <a:chExt cx="5232" cy="115"/>
            </a:xfrm>
          </p:grpSpPr>
          <p:sp>
            <p:nvSpPr>
              <p:cNvPr id="228357"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en-US" sz="2400">
                  <a:cs typeface="+mn-cs"/>
                </a:endParaRPr>
              </a:p>
            </p:txBody>
          </p:sp>
          <p:sp>
            <p:nvSpPr>
              <p:cNvPr id="228358"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en-US">
                  <a:cs typeface="+mn-cs"/>
                </a:endParaRPr>
              </a:p>
            </p:txBody>
          </p:sp>
        </p:grpSp>
      </p:grpSp>
      <p:sp>
        <p:nvSpPr>
          <p:cNvPr id="12291"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2"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8361"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atin typeface="+mn-lt"/>
                <a:cs typeface="+mn-cs"/>
              </a:defRPr>
            </a:lvl1pPr>
          </a:lstStyle>
          <a:p>
            <a:pPr>
              <a:defRPr/>
            </a:pPr>
            <a:endParaRPr lang="en-US"/>
          </a:p>
        </p:txBody>
      </p:sp>
      <p:sp>
        <p:nvSpPr>
          <p:cNvPr id="228362"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mn-lt"/>
                <a:cs typeface="+mn-cs"/>
              </a:defRPr>
            </a:lvl1pPr>
          </a:lstStyle>
          <a:p>
            <a:pPr>
              <a:defRPr/>
            </a:pPr>
            <a:endParaRPr lang="en-US"/>
          </a:p>
        </p:txBody>
      </p:sp>
      <p:sp>
        <p:nvSpPr>
          <p:cNvPr id="228363"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atin typeface="+mn-lt"/>
                <a:cs typeface="+mn-cs"/>
              </a:defRPr>
            </a:lvl1pPr>
          </a:lstStyle>
          <a:p>
            <a:pPr>
              <a:defRPr/>
            </a:pPr>
            <a:fld id="{B541DBB3-89C6-4218-86BF-B0BEA9C509D2}" type="slidenum">
              <a:rPr lang="en-US"/>
              <a:pPr>
                <a:defRPr/>
              </a:pPr>
              <a:t>‹#›</a:t>
            </a:fld>
            <a:endParaRPr lang="en-US"/>
          </a:p>
        </p:txBody>
      </p:sp>
      <p:sp>
        <p:nvSpPr>
          <p:cNvPr id="228364"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en-US">
              <a:cs typeface="+mn-cs"/>
            </a:endParaRPr>
          </a:p>
        </p:txBody>
      </p:sp>
    </p:spTree>
  </p:cSld>
  <p:clrMap bg1="lt1" tx1="dk1" bg2="lt2" tx2="dk2" accent1="accent1" accent2="accent2" accent3="accent3" accent4="accent4" accent5="accent5" accent6="accent6" hlink="hlink" folHlink="folHlink"/>
  <p:sldLayoutIdLst>
    <p:sldLayoutId id="2147483681"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Lst>
  <p:timing>
    <p:tnLst>
      <p:par>
        <p:cTn id="1" dur="indefinite" restart="never" nodeType="tmRoot"/>
      </p:par>
    </p:tnLst>
  </p:timing>
  <p:hf hdr="0" ft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32" charset="0"/>
          <a:cs typeface="Arial" charset="0"/>
        </a:defRPr>
      </a:lvl2pPr>
      <a:lvl3pPr algn="l" rtl="0" eaLnBrk="0" fontAlgn="base" hangingPunct="0">
        <a:spcBef>
          <a:spcPct val="0"/>
        </a:spcBef>
        <a:spcAft>
          <a:spcPct val="0"/>
        </a:spcAft>
        <a:defRPr sz="4200">
          <a:solidFill>
            <a:schemeClr val="tx2"/>
          </a:solidFill>
          <a:latin typeface="Times New Roman" pitchFamily="32" charset="0"/>
          <a:cs typeface="Arial" charset="0"/>
        </a:defRPr>
      </a:lvl3pPr>
      <a:lvl4pPr algn="l" rtl="0" eaLnBrk="0" fontAlgn="base" hangingPunct="0">
        <a:spcBef>
          <a:spcPct val="0"/>
        </a:spcBef>
        <a:spcAft>
          <a:spcPct val="0"/>
        </a:spcAft>
        <a:defRPr sz="4200">
          <a:solidFill>
            <a:schemeClr val="tx2"/>
          </a:solidFill>
          <a:latin typeface="Times New Roman" pitchFamily="32" charset="0"/>
          <a:cs typeface="Arial" charset="0"/>
        </a:defRPr>
      </a:lvl4pPr>
      <a:lvl5pPr algn="l" rtl="0" eaLnBrk="0" fontAlgn="base" hangingPunct="0">
        <a:spcBef>
          <a:spcPct val="0"/>
        </a:spcBef>
        <a:spcAft>
          <a:spcPct val="0"/>
        </a:spcAft>
        <a:defRPr sz="4200">
          <a:solidFill>
            <a:schemeClr val="tx2"/>
          </a:solidFill>
          <a:latin typeface="Times New Roman" pitchFamily="32" charset="0"/>
          <a:cs typeface="Arial" charset="0"/>
        </a:defRPr>
      </a:lvl5pPr>
      <a:lvl6pPr marL="457200" algn="l" rtl="0" fontAlgn="base">
        <a:spcBef>
          <a:spcPct val="0"/>
        </a:spcBef>
        <a:spcAft>
          <a:spcPct val="0"/>
        </a:spcAft>
        <a:defRPr sz="4200">
          <a:solidFill>
            <a:schemeClr val="tx2"/>
          </a:solidFill>
          <a:latin typeface="Times New Roman" pitchFamily="32" charset="0"/>
          <a:cs typeface="Arial" charset="0"/>
        </a:defRPr>
      </a:lvl6pPr>
      <a:lvl7pPr marL="914400" algn="l" rtl="0" fontAlgn="base">
        <a:spcBef>
          <a:spcPct val="0"/>
        </a:spcBef>
        <a:spcAft>
          <a:spcPct val="0"/>
        </a:spcAft>
        <a:defRPr sz="4200">
          <a:solidFill>
            <a:schemeClr val="tx2"/>
          </a:solidFill>
          <a:latin typeface="Times New Roman" pitchFamily="32" charset="0"/>
          <a:cs typeface="Arial" charset="0"/>
        </a:defRPr>
      </a:lvl7pPr>
      <a:lvl8pPr marL="1371600" algn="l" rtl="0" fontAlgn="base">
        <a:spcBef>
          <a:spcPct val="0"/>
        </a:spcBef>
        <a:spcAft>
          <a:spcPct val="0"/>
        </a:spcAft>
        <a:defRPr sz="4200">
          <a:solidFill>
            <a:schemeClr val="tx2"/>
          </a:solidFill>
          <a:latin typeface="Times New Roman" pitchFamily="32" charset="0"/>
          <a:cs typeface="Arial" charset="0"/>
        </a:defRPr>
      </a:lvl8pPr>
      <a:lvl9pPr marL="1828800" algn="l" rtl="0" fontAlgn="base">
        <a:spcBef>
          <a:spcPct val="0"/>
        </a:spcBef>
        <a:spcAft>
          <a:spcPct val="0"/>
        </a:spcAft>
        <a:defRPr sz="4200">
          <a:solidFill>
            <a:schemeClr val="tx2"/>
          </a:solidFill>
          <a:latin typeface="Times New Roman" pitchFamily="32" charset="0"/>
          <a:cs typeface="Arial"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3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32" charset="2"/>
        <a:buChar char="n"/>
        <a:defRPr sz="2600">
          <a:solidFill>
            <a:schemeClr val="tx1"/>
          </a:solidFill>
          <a:latin typeface="+mn-lt"/>
          <a:cs typeface="+mn-cs"/>
        </a:defRPr>
      </a:lvl2pPr>
      <a:lvl3pPr marL="1143000" indent="-228600" algn="l" rtl="0" eaLnBrk="0" fontAlgn="base" hangingPunct="0">
        <a:spcBef>
          <a:spcPct val="20000"/>
        </a:spcBef>
        <a:spcAft>
          <a:spcPct val="0"/>
        </a:spcAft>
        <a:buClr>
          <a:schemeClr val="folHlink"/>
        </a:buClr>
        <a:buSzPct val="55000"/>
        <a:buFont typeface="Wingdings" pitchFamily="32" charset="2"/>
        <a:buChar char="n"/>
        <a:defRPr sz="2300">
          <a:solidFill>
            <a:schemeClr val="tx1"/>
          </a:solidFill>
          <a:latin typeface="+mn-lt"/>
          <a:cs typeface="+mn-cs"/>
        </a:defRPr>
      </a:lvl3pPr>
      <a:lvl4pPr marL="1600200" indent="-228600" algn="l" rtl="0" eaLnBrk="0" fontAlgn="base" hangingPunct="0">
        <a:spcBef>
          <a:spcPct val="20000"/>
        </a:spcBef>
        <a:spcAft>
          <a:spcPct val="0"/>
        </a:spcAft>
        <a:buClr>
          <a:schemeClr val="accent1"/>
        </a:buClr>
        <a:buFont typeface="Wingdings" pitchFamily="3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Font typeface="Wingdings" pitchFamily="32" charset="2"/>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Font typeface="Wingdings" pitchFamily="32" charset="2"/>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Font typeface="Wingdings" pitchFamily="32" charset="2"/>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Font typeface="Wingdings" pitchFamily="32" charset="2"/>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Font typeface="Wingdings" pitchFamily="3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oleObject" Target="../embeddings/oleObject4.bin"/></Relationships>
</file>

<file path=ppt/slides/_rels/slide3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12.xml"/><Relationship Id="rId1" Type="http://schemas.openxmlformats.org/officeDocument/2006/relationships/vmlDrawing" Target="../drawings/vmlDrawing4.vml"/><Relationship Id="rId4"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5"/>
          <p:cNvSpPr>
            <a:spLocks noGrp="1" noChangeArrowheads="1"/>
          </p:cNvSpPr>
          <p:nvPr>
            <p:ph type="sldNum" sz="quarter" idx="12"/>
          </p:nvPr>
        </p:nvSpPr>
        <p:spPr/>
        <p:txBody>
          <a:bodyPr/>
          <a:lstStyle/>
          <a:p>
            <a:pPr>
              <a:defRPr/>
            </a:pPr>
            <a:fld id="{10279F6C-193C-4F29-985D-4DF240855F69}" type="slidenum">
              <a:rPr lang="en-US"/>
              <a:pPr>
                <a:defRPr/>
              </a:pPr>
              <a:t>1</a:t>
            </a:fld>
            <a:endParaRPr lang="en-US"/>
          </a:p>
        </p:txBody>
      </p:sp>
      <p:sp>
        <p:nvSpPr>
          <p:cNvPr id="14339" name="Rectangle 2"/>
          <p:cNvSpPr>
            <a:spLocks noGrp="1" noChangeArrowheads="1"/>
          </p:cNvSpPr>
          <p:nvPr>
            <p:ph type="ctrTitle"/>
          </p:nvPr>
        </p:nvSpPr>
        <p:spPr/>
        <p:txBody>
          <a:bodyPr/>
          <a:lstStyle/>
          <a:p>
            <a:pPr eaLnBrk="1" hangingPunct="1"/>
            <a:r>
              <a:rPr lang="en-US" sz="4400" smtClean="0"/>
              <a:t>Chapter 8: Statistical Inference: Significance Tests About Hypotheses</a:t>
            </a:r>
          </a:p>
        </p:txBody>
      </p:sp>
      <p:sp>
        <p:nvSpPr>
          <p:cNvPr id="14340" name="Rectangle 3"/>
          <p:cNvSpPr>
            <a:spLocks noGrp="1" noChangeArrowheads="1"/>
          </p:cNvSpPr>
          <p:nvPr>
            <p:ph type="subTitle" idx="1"/>
          </p:nvPr>
        </p:nvSpPr>
        <p:spPr/>
        <p:txBody>
          <a:bodyPr/>
          <a:lstStyle/>
          <a:p>
            <a:pPr algn="l" eaLnBrk="1" hangingPunct="1"/>
            <a:r>
              <a:rPr lang="en-US" sz="2600" smtClean="0"/>
              <a:t>Section 8.1: What Are the Steps for Performing a Significance Test?</a:t>
            </a:r>
            <a:r>
              <a:rPr lang="en-US" sz="2000" smtClean="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2AAC520E-C006-4BFE-92C4-385639390B27}" type="slidenum">
              <a:rPr lang="en-US"/>
              <a:pPr>
                <a:defRPr/>
              </a:pPr>
              <a:t>10</a:t>
            </a:fld>
            <a:endParaRPr lang="en-US"/>
          </a:p>
        </p:txBody>
      </p:sp>
      <p:sp>
        <p:nvSpPr>
          <p:cNvPr id="23555"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5:</a:t>
            </a:r>
            <a:br>
              <a:rPr lang="en-US" sz="3000" smtClean="0">
                <a:solidFill>
                  <a:schemeClr val="tx1"/>
                </a:solidFill>
              </a:rPr>
            </a:br>
            <a:r>
              <a:rPr lang="en-US" sz="3000" smtClean="0"/>
              <a:t>Step 4:  P-value</a:t>
            </a:r>
          </a:p>
        </p:txBody>
      </p:sp>
      <p:sp>
        <p:nvSpPr>
          <p:cNvPr id="23556" name="Rectangle 3"/>
          <p:cNvSpPr>
            <a:spLocks noGrp="1" noChangeArrowheads="1"/>
          </p:cNvSpPr>
          <p:nvPr>
            <p:ph type="body" idx="1"/>
          </p:nvPr>
        </p:nvSpPr>
        <p:spPr/>
        <p:txBody>
          <a:bodyPr/>
          <a:lstStyle/>
          <a:p>
            <a:pPr eaLnBrk="1" hangingPunct="1"/>
            <a:r>
              <a:rPr lang="en-US" b="1" smtClean="0"/>
              <a:t>We summarize how far out in the tail the test statistic falls by the tail probability of that value and values even more extreme</a:t>
            </a:r>
          </a:p>
          <a:p>
            <a:pPr lvl="1" eaLnBrk="1" hangingPunct="1"/>
            <a:r>
              <a:rPr lang="en-US" sz="2800" b="1" smtClean="0"/>
              <a:t>This probability is called a </a:t>
            </a:r>
            <a:r>
              <a:rPr lang="en-US" sz="2800" b="1" i="1" smtClean="0">
                <a:solidFill>
                  <a:schemeClr val="tx2"/>
                </a:solidFill>
              </a:rPr>
              <a:t>P-value</a:t>
            </a:r>
            <a:endParaRPr lang="en-US" sz="2800" b="1" smtClean="0"/>
          </a:p>
          <a:p>
            <a:pPr lvl="1" eaLnBrk="1" hangingPunct="1"/>
            <a:r>
              <a:rPr lang="en-US" sz="2800" b="1" smtClean="0">
                <a:solidFill>
                  <a:schemeClr val="tx2"/>
                </a:solidFill>
              </a:rPr>
              <a:t>The smaller the P-value, the stronger the evidence is against H</a:t>
            </a:r>
            <a:r>
              <a:rPr lang="en-US" sz="2800" b="1" baseline="-25000" smtClean="0">
                <a:solidFill>
                  <a:schemeClr val="tx2"/>
                </a:solidFill>
              </a:rPr>
              <a:t>o</a:t>
            </a:r>
            <a:endParaRPr lang="en-US" sz="2800" b="1" smtClean="0">
              <a:solidFill>
                <a:schemeClr val="tx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82D48B12-EA8A-4293-AF64-552D437F10D6}" type="slidenum">
              <a:rPr lang="en-US"/>
              <a:pPr>
                <a:defRPr/>
              </a:pPr>
              <a:t>11</a:t>
            </a:fld>
            <a:endParaRPr lang="en-US"/>
          </a:p>
        </p:txBody>
      </p:sp>
      <p:sp>
        <p:nvSpPr>
          <p:cNvPr id="24579"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5:</a:t>
            </a:r>
            <a:br>
              <a:rPr lang="en-US" sz="3000" smtClean="0">
                <a:solidFill>
                  <a:schemeClr val="tx1"/>
                </a:solidFill>
              </a:rPr>
            </a:br>
            <a:r>
              <a:rPr lang="en-US" sz="3000" smtClean="0"/>
              <a:t>Step 4:  P-value</a:t>
            </a:r>
          </a:p>
        </p:txBody>
      </p:sp>
      <p:pic>
        <p:nvPicPr>
          <p:cNvPr id="24580" name="Picture 3" descr="fig8"/>
          <p:cNvPicPr>
            <a:picLocks noChangeAspect="1" noChangeArrowheads="1"/>
          </p:cNvPicPr>
          <p:nvPr/>
        </p:nvPicPr>
        <p:blipFill>
          <a:blip r:embed="rId3" cstate="print"/>
          <a:srcRect/>
          <a:stretch>
            <a:fillRect/>
          </a:stretch>
        </p:blipFill>
        <p:spPr bwMode="auto">
          <a:xfrm>
            <a:off x="1371600" y="1752600"/>
            <a:ext cx="6324600" cy="4519613"/>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E784326C-52B2-4721-A303-4E39274DB4B0}" type="slidenum">
              <a:rPr lang="en-US"/>
              <a:pPr>
                <a:defRPr/>
              </a:pPr>
              <a:t>12</a:t>
            </a:fld>
            <a:endParaRPr lang="en-US"/>
          </a:p>
        </p:txBody>
      </p:sp>
      <p:sp>
        <p:nvSpPr>
          <p:cNvPr id="25603"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5:</a:t>
            </a:r>
            <a:br>
              <a:rPr lang="en-US" sz="3000" smtClean="0">
                <a:solidFill>
                  <a:schemeClr val="tx1"/>
                </a:solidFill>
              </a:rPr>
            </a:br>
            <a:r>
              <a:rPr lang="en-US" sz="3000" smtClean="0"/>
              <a:t>Step 4:  P-value</a:t>
            </a:r>
          </a:p>
        </p:txBody>
      </p:sp>
      <p:sp>
        <p:nvSpPr>
          <p:cNvPr id="25604" name="Rectangle 3"/>
          <p:cNvSpPr>
            <a:spLocks noGrp="1" noChangeArrowheads="1"/>
          </p:cNvSpPr>
          <p:nvPr>
            <p:ph type="body" idx="1"/>
          </p:nvPr>
        </p:nvSpPr>
        <p:spPr>
          <a:xfrm>
            <a:off x="914400" y="1857375"/>
            <a:ext cx="7772400" cy="3675063"/>
          </a:xfrm>
          <a:noFill/>
        </p:spPr>
        <p:txBody>
          <a:bodyPr/>
          <a:lstStyle/>
          <a:p>
            <a:pPr eaLnBrk="1" hangingPunct="1"/>
            <a:r>
              <a:rPr lang="en-US" sz="2400" b="1" smtClean="0"/>
              <a:t>The </a:t>
            </a:r>
            <a:r>
              <a:rPr lang="en-US" sz="2400" b="1" i="1" smtClean="0">
                <a:solidFill>
                  <a:schemeClr val="tx2"/>
                </a:solidFill>
              </a:rPr>
              <a:t>P-value</a:t>
            </a:r>
            <a:r>
              <a:rPr lang="en-US" sz="2400" b="1" smtClean="0"/>
              <a:t> is the probability that the test statistic equals the observed value or a value even more extreme</a:t>
            </a:r>
          </a:p>
          <a:p>
            <a:pPr eaLnBrk="1" hangingPunct="1"/>
            <a:r>
              <a:rPr lang="en-US" sz="2400" b="1" smtClean="0"/>
              <a:t>It is calculated by presuming that the null hypothesis H is true</a:t>
            </a:r>
          </a:p>
          <a:p>
            <a:pPr lvl="1" eaLnBrk="1" hangingPunct="1">
              <a:lnSpc>
                <a:spcPct val="95000"/>
              </a:lnSpc>
              <a:spcBef>
                <a:spcPct val="45000"/>
              </a:spcBef>
              <a:buFont typeface="Wingdings" pitchFamily="32" charset="2"/>
              <a:buNone/>
            </a:pPr>
            <a:r>
              <a:rPr lang="en-US" sz="2200" smtClean="0"/>
              <a:t>	The smaller the </a:t>
            </a:r>
            <a:r>
              <a:rPr lang="en-US" sz="2200" i="1" smtClean="0"/>
              <a:t>P</a:t>
            </a:r>
            <a:r>
              <a:rPr lang="en-US" sz="2200" smtClean="0"/>
              <a:t>-value, the stronger the evidence the data provide against the null hypothesis.  That is, a small </a:t>
            </a:r>
            <a:r>
              <a:rPr lang="en-US" sz="2200" i="1" smtClean="0"/>
              <a:t>P</a:t>
            </a:r>
            <a:r>
              <a:rPr lang="en-US" sz="2200" smtClean="0"/>
              <a:t>-value indicates a small likelihood of observing the sampled results if the null hypothesis were true.</a:t>
            </a:r>
            <a:endParaRPr lang="en-US" sz="2200" b="1"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28B422A1-5610-4567-8386-5061E2498DC7}" type="slidenum">
              <a:rPr lang="en-US"/>
              <a:pPr>
                <a:defRPr/>
              </a:pPr>
              <a:t>13</a:t>
            </a:fld>
            <a:endParaRPr lang="en-US"/>
          </a:p>
        </p:txBody>
      </p:sp>
      <p:sp>
        <p:nvSpPr>
          <p:cNvPr id="26627"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6:</a:t>
            </a:r>
            <a:br>
              <a:rPr lang="en-US" sz="3000" smtClean="0">
                <a:solidFill>
                  <a:schemeClr val="tx1"/>
                </a:solidFill>
              </a:rPr>
            </a:br>
            <a:r>
              <a:rPr lang="en-US" sz="3000" smtClean="0"/>
              <a:t>Step 5:  Conclusion</a:t>
            </a:r>
          </a:p>
        </p:txBody>
      </p:sp>
      <p:sp>
        <p:nvSpPr>
          <p:cNvPr id="26628" name="Rectangle 3"/>
          <p:cNvSpPr>
            <a:spLocks noGrp="1" noChangeArrowheads="1"/>
          </p:cNvSpPr>
          <p:nvPr>
            <p:ph type="body" idx="1"/>
          </p:nvPr>
        </p:nvSpPr>
        <p:spPr>
          <a:xfrm>
            <a:off x="914400" y="2027238"/>
            <a:ext cx="7772400" cy="4103687"/>
          </a:xfrm>
        </p:spPr>
        <p:txBody>
          <a:bodyPr/>
          <a:lstStyle/>
          <a:p>
            <a:pPr eaLnBrk="1" hangingPunct="1"/>
            <a:r>
              <a:rPr lang="en-US" b="1" smtClean="0"/>
              <a:t>The conclusion of a significance test reports the P-value and </a:t>
            </a:r>
            <a:r>
              <a:rPr lang="en-US" b="1" i="1" smtClean="0">
                <a:solidFill>
                  <a:schemeClr val="tx2"/>
                </a:solidFill>
              </a:rPr>
              <a:t>interprets</a:t>
            </a:r>
            <a:r>
              <a:rPr lang="en-US" b="1" smtClean="0"/>
              <a:t> what it says about the question that motivated the test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5"/>
          <p:cNvSpPr>
            <a:spLocks noGrp="1" noChangeArrowheads="1"/>
          </p:cNvSpPr>
          <p:nvPr>
            <p:ph type="sldNum" sz="quarter" idx="12"/>
          </p:nvPr>
        </p:nvSpPr>
        <p:spPr/>
        <p:txBody>
          <a:bodyPr/>
          <a:lstStyle/>
          <a:p>
            <a:pPr>
              <a:defRPr/>
            </a:pPr>
            <a:fld id="{F1D06803-5868-4F13-BA95-85B01E4923B3}" type="slidenum">
              <a:rPr lang="en-US"/>
              <a:pPr>
                <a:defRPr/>
              </a:pPr>
              <a:t>14</a:t>
            </a:fld>
            <a:endParaRPr lang="en-US"/>
          </a:p>
        </p:txBody>
      </p:sp>
      <p:sp>
        <p:nvSpPr>
          <p:cNvPr id="27651" name="Rectangle 2"/>
          <p:cNvSpPr>
            <a:spLocks noGrp="1" noChangeArrowheads="1"/>
          </p:cNvSpPr>
          <p:nvPr>
            <p:ph type="ctrTitle"/>
          </p:nvPr>
        </p:nvSpPr>
        <p:spPr/>
        <p:txBody>
          <a:bodyPr/>
          <a:lstStyle/>
          <a:p>
            <a:pPr eaLnBrk="1" hangingPunct="1"/>
            <a:r>
              <a:rPr lang="en-US" sz="4400" smtClean="0"/>
              <a:t>Chapter 8: Statistical Inference: Significance Tests About Hypotheses</a:t>
            </a:r>
          </a:p>
        </p:txBody>
      </p:sp>
      <p:sp>
        <p:nvSpPr>
          <p:cNvPr id="27652" name="Rectangle 3"/>
          <p:cNvSpPr>
            <a:spLocks noGrp="1" noChangeArrowheads="1"/>
          </p:cNvSpPr>
          <p:nvPr>
            <p:ph type="subTitle" idx="1"/>
          </p:nvPr>
        </p:nvSpPr>
        <p:spPr/>
        <p:txBody>
          <a:bodyPr/>
          <a:lstStyle/>
          <a:p>
            <a:pPr eaLnBrk="1" hangingPunct="1"/>
            <a:r>
              <a:rPr lang="en-US" sz="3200" smtClean="0"/>
              <a:t>Section 8.2: Significance Tests About Proportions</a:t>
            </a:r>
            <a:endParaRPr lang="en-US" sz="24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136774F8-8192-4E22-9E57-438A2EA67095}" type="slidenum">
              <a:rPr lang="en-US"/>
              <a:pPr>
                <a:defRPr/>
              </a:pPr>
              <a:t>15</a:t>
            </a:fld>
            <a:endParaRPr lang="en-US"/>
          </a:p>
        </p:txBody>
      </p:sp>
      <p:sp>
        <p:nvSpPr>
          <p:cNvPr id="28675" name="Rectangle 2"/>
          <p:cNvSpPr>
            <a:spLocks noGrp="1" noChangeArrowheads="1"/>
          </p:cNvSpPr>
          <p:nvPr>
            <p:ph type="title"/>
          </p:nvPr>
        </p:nvSpPr>
        <p:spPr/>
        <p:txBody>
          <a:bodyPr/>
          <a:lstStyle/>
          <a:p>
            <a:pPr eaLnBrk="1" hangingPunct="1"/>
            <a:r>
              <a:rPr lang="en-US" smtClean="0"/>
              <a:t>Learning Objectives</a:t>
            </a:r>
            <a:r>
              <a:rPr lang="en-US" smtClean="0">
                <a:solidFill>
                  <a:schemeClr val="accent2"/>
                </a:solidFill>
              </a:rPr>
              <a:t>:</a:t>
            </a:r>
            <a:endParaRPr lang="en-US" smtClean="0"/>
          </a:p>
        </p:txBody>
      </p:sp>
      <p:sp>
        <p:nvSpPr>
          <p:cNvPr id="28676" name="Rectangle 3"/>
          <p:cNvSpPr>
            <a:spLocks noGrp="1" noChangeArrowheads="1"/>
          </p:cNvSpPr>
          <p:nvPr>
            <p:ph type="body" idx="1"/>
          </p:nvPr>
        </p:nvSpPr>
        <p:spPr/>
        <p:txBody>
          <a:bodyPr/>
          <a:lstStyle/>
          <a:p>
            <a:pPr marL="533400" indent="-533400" eaLnBrk="1" hangingPunct="1">
              <a:lnSpc>
                <a:spcPct val="80000"/>
              </a:lnSpc>
              <a:buFont typeface="Wingdings" pitchFamily="32" charset="2"/>
              <a:buAutoNum type="arabicPeriod"/>
            </a:pPr>
            <a:r>
              <a:rPr lang="en-US" sz="2400" smtClean="0"/>
              <a:t>Steps of a Significance Test about a Population Proportion</a:t>
            </a:r>
          </a:p>
          <a:p>
            <a:pPr marL="533400" indent="-533400" eaLnBrk="1" hangingPunct="1">
              <a:lnSpc>
                <a:spcPct val="80000"/>
              </a:lnSpc>
              <a:buFont typeface="Wingdings" pitchFamily="32" charset="2"/>
              <a:buAutoNum type="arabicPeriod"/>
            </a:pPr>
            <a:r>
              <a:rPr lang="en-US" sz="2400" smtClean="0"/>
              <a:t>Example:  One-Sided Hypothesis Test</a:t>
            </a:r>
          </a:p>
          <a:p>
            <a:pPr marL="533400" indent="-533400" eaLnBrk="1" hangingPunct="1">
              <a:lnSpc>
                <a:spcPct val="80000"/>
              </a:lnSpc>
              <a:buFont typeface="Wingdings" pitchFamily="32" charset="2"/>
              <a:buAutoNum type="arabicPeriod"/>
            </a:pPr>
            <a:r>
              <a:rPr lang="en-US" sz="2400" smtClean="0"/>
              <a:t>How Do We Interpret the P-value?</a:t>
            </a:r>
          </a:p>
          <a:p>
            <a:pPr marL="533400" indent="-533400" eaLnBrk="1" hangingPunct="1">
              <a:lnSpc>
                <a:spcPct val="80000"/>
              </a:lnSpc>
              <a:buFont typeface="Wingdings" pitchFamily="32" charset="2"/>
              <a:buAutoNum type="arabicPeriod"/>
            </a:pPr>
            <a:r>
              <a:rPr lang="en-US" sz="2400" smtClean="0"/>
              <a:t>Two-Sided Hypothesis Test for a Population Proportion</a:t>
            </a:r>
          </a:p>
          <a:p>
            <a:pPr marL="533400" indent="-533400" eaLnBrk="1" hangingPunct="1">
              <a:lnSpc>
                <a:spcPct val="80000"/>
              </a:lnSpc>
              <a:buFont typeface="Wingdings" pitchFamily="32" charset="2"/>
              <a:buAutoNum type="arabicPeriod"/>
            </a:pPr>
            <a:r>
              <a:rPr lang="en-US" sz="2400" smtClean="0"/>
              <a:t>Summary of P-values for Different Alternative Hypotheses</a:t>
            </a:r>
          </a:p>
          <a:p>
            <a:pPr marL="533400" indent="-533400" eaLnBrk="1" hangingPunct="1">
              <a:lnSpc>
                <a:spcPct val="80000"/>
              </a:lnSpc>
              <a:buFont typeface="Wingdings" pitchFamily="32" charset="2"/>
              <a:buAutoNum type="arabicPeriod"/>
            </a:pPr>
            <a:r>
              <a:rPr lang="en-US" sz="2400" smtClean="0"/>
              <a:t>Significance Level </a:t>
            </a:r>
          </a:p>
          <a:p>
            <a:pPr marL="533400" indent="-533400" eaLnBrk="1" hangingPunct="1">
              <a:lnSpc>
                <a:spcPct val="80000"/>
              </a:lnSpc>
              <a:buFont typeface="Wingdings" pitchFamily="32" charset="2"/>
              <a:buAutoNum type="arabicPeriod"/>
            </a:pPr>
            <a:r>
              <a:rPr lang="en-US" sz="2400" smtClean="0"/>
              <a:t>One-Sided vs Two-Sided Tests</a:t>
            </a:r>
          </a:p>
          <a:p>
            <a:pPr marL="533400" indent="-533400" eaLnBrk="1" hangingPunct="1">
              <a:lnSpc>
                <a:spcPct val="80000"/>
              </a:lnSpc>
              <a:buFont typeface="Wingdings" pitchFamily="32" charset="2"/>
              <a:buAutoNum type="arabicPeriod"/>
            </a:pPr>
            <a:r>
              <a:rPr lang="en-US" sz="2400" smtClean="0"/>
              <a:t>The Binomial Test for Small Samples</a:t>
            </a:r>
          </a:p>
          <a:p>
            <a:pPr marL="533400" indent="-533400" eaLnBrk="1" hangingPunct="1">
              <a:lnSpc>
                <a:spcPct val="80000"/>
              </a:lnSpc>
              <a:buFont typeface="Wingdings" pitchFamily="32" charset="2"/>
              <a:buAutoNum type="arabicPeriod"/>
            </a:pPr>
            <a:endParaRPr lang="en-US" sz="24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533C925E-423B-4113-8FB3-D2DD691632C6}" type="slidenum">
              <a:rPr lang="en-US"/>
              <a:pPr>
                <a:defRPr/>
              </a:pPr>
              <a:t>16</a:t>
            </a:fld>
            <a:endParaRPr lang="en-US"/>
          </a:p>
        </p:txBody>
      </p:sp>
      <p:sp>
        <p:nvSpPr>
          <p:cNvPr id="29699"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1:</a:t>
            </a:r>
            <a:br>
              <a:rPr lang="en-US" sz="3000" smtClean="0">
                <a:solidFill>
                  <a:schemeClr val="tx1"/>
                </a:solidFill>
              </a:rPr>
            </a:br>
            <a:r>
              <a:rPr lang="en-US" sz="3000" smtClean="0">
                <a:solidFill>
                  <a:schemeClr val="tx1"/>
                </a:solidFill>
              </a:rPr>
              <a:t>Example:  Are Astrologers’ Predictions Better Than Guessing?</a:t>
            </a:r>
          </a:p>
        </p:txBody>
      </p:sp>
      <p:sp>
        <p:nvSpPr>
          <p:cNvPr id="29700" name="Rectangle 3"/>
          <p:cNvSpPr>
            <a:spLocks noGrp="1" noChangeArrowheads="1"/>
          </p:cNvSpPr>
          <p:nvPr>
            <p:ph type="body" idx="1"/>
          </p:nvPr>
        </p:nvSpPr>
        <p:spPr>
          <a:xfrm>
            <a:off x="762000" y="1600200"/>
            <a:ext cx="7772400" cy="3932238"/>
          </a:xfrm>
        </p:spPr>
        <p:txBody>
          <a:bodyPr/>
          <a:lstStyle/>
          <a:p>
            <a:pPr eaLnBrk="1" hangingPunct="1">
              <a:lnSpc>
                <a:spcPct val="90000"/>
              </a:lnSpc>
              <a:buFont typeface="Wingdings" pitchFamily="32" charset="2"/>
              <a:buNone/>
            </a:pPr>
            <a:r>
              <a:rPr lang="en-US" sz="2400" smtClean="0"/>
              <a:t>An astrologer prepares horoscopes for 116 adult volunteers.   Each subject also filled out a California Personality Index (CPI) survey.  For a given adult, his or her horoscope is shown to the astrologer along with their CPI survey as well as the CPI surveys for two other randomly selected adults.  The astrologer is asked which survey is the correct one for that adult</a:t>
            </a:r>
          </a:p>
          <a:p>
            <a:pPr eaLnBrk="1" hangingPunct="1">
              <a:lnSpc>
                <a:spcPct val="90000"/>
              </a:lnSpc>
            </a:pPr>
            <a:r>
              <a:rPr lang="en-US" sz="2400" smtClean="0"/>
              <a:t>With random guessing, p = 1/3</a:t>
            </a:r>
          </a:p>
          <a:p>
            <a:pPr eaLnBrk="1" hangingPunct="1">
              <a:lnSpc>
                <a:spcPct val="90000"/>
              </a:lnSpc>
            </a:pPr>
            <a:r>
              <a:rPr lang="en-US" sz="2400" smtClean="0"/>
              <a:t>The astrologers’ claim: p &gt; 1/3</a:t>
            </a:r>
          </a:p>
          <a:p>
            <a:pPr eaLnBrk="1" hangingPunct="1">
              <a:lnSpc>
                <a:spcPct val="90000"/>
              </a:lnSpc>
            </a:pPr>
            <a:r>
              <a:rPr lang="en-US" sz="2400" smtClean="0"/>
              <a:t>The hypotheses for this test:</a:t>
            </a:r>
          </a:p>
          <a:p>
            <a:pPr lvl="3" eaLnBrk="1" hangingPunct="1">
              <a:lnSpc>
                <a:spcPct val="90000"/>
              </a:lnSpc>
            </a:pPr>
            <a:r>
              <a:rPr lang="en-US" sz="2400" smtClean="0"/>
              <a:t>H</a:t>
            </a:r>
            <a:r>
              <a:rPr lang="en-US" sz="2400" baseline="-25000" smtClean="0"/>
              <a:t>o</a:t>
            </a:r>
            <a:r>
              <a:rPr lang="en-US" sz="2400" smtClean="0"/>
              <a:t>: p = 1/3</a:t>
            </a:r>
          </a:p>
          <a:p>
            <a:pPr lvl="3" eaLnBrk="1" hangingPunct="1">
              <a:lnSpc>
                <a:spcPct val="90000"/>
              </a:lnSpc>
            </a:pPr>
            <a:r>
              <a:rPr lang="en-US" sz="2400" smtClean="0"/>
              <a:t>H</a:t>
            </a:r>
            <a:r>
              <a:rPr lang="en-US" sz="2400" baseline="-25000" smtClean="0"/>
              <a:t>a</a:t>
            </a:r>
            <a:r>
              <a:rPr lang="en-US" sz="2400" smtClean="0"/>
              <a:t>: p &gt; 1/3</a:t>
            </a:r>
          </a:p>
          <a:p>
            <a:pPr lvl="1" eaLnBrk="1" hangingPunct="1">
              <a:lnSpc>
                <a:spcPct val="90000"/>
              </a:lnSpc>
            </a:pPr>
            <a:endParaRPr lang="en-US" sz="22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54C76E22-DCFA-43D1-8CBD-E0A82C98A313}" type="slidenum">
              <a:rPr lang="en-US"/>
              <a:pPr>
                <a:defRPr/>
              </a:pPr>
              <a:t>17</a:t>
            </a:fld>
            <a:endParaRPr lang="en-US"/>
          </a:p>
        </p:txBody>
      </p:sp>
      <p:sp>
        <p:nvSpPr>
          <p:cNvPr id="30723"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1:</a:t>
            </a:r>
            <a:br>
              <a:rPr lang="en-US" sz="3000" smtClean="0">
                <a:solidFill>
                  <a:schemeClr val="tx1"/>
                </a:solidFill>
              </a:rPr>
            </a:br>
            <a:r>
              <a:rPr lang="en-US" sz="3000" smtClean="0"/>
              <a:t>Steps of a Significance Test about a Population Proportion</a:t>
            </a:r>
          </a:p>
        </p:txBody>
      </p:sp>
      <p:sp>
        <p:nvSpPr>
          <p:cNvPr id="30724" name="Rectangle 3"/>
          <p:cNvSpPr>
            <a:spLocks noGrp="1" noChangeArrowheads="1"/>
          </p:cNvSpPr>
          <p:nvPr>
            <p:ph type="body" idx="1"/>
          </p:nvPr>
        </p:nvSpPr>
        <p:spPr/>
        <p:txBody>
          <a:bodyPr/>
          <a:lstStyle/>
          <a:p>
            <a:pPr eaLnBrk="1" hangingPunct="1">
              <a:lnSpc>
                <a:spcPct val="90000"/>
              </a:lnSpc>
              <a:buFont typeface="Wingdings" pitchFamily="32" charset="2"/>
              <a:buNone/>
            </a:pPr>
            <a:r>
              <a:rPr lang="en-US" sz="2900" b="1" i="1" smtClean="0">
                <a:solidFill>
                  <a:schemeClr val="tx2"/>
                </a:solidFill>
              </a:rPr>
              <a:t>Step 1:  Assumptions</a:t>
            </a:r>
          </a:p>
          <a:p>
            <a:pPr lvl="1" eaLnBrk="1" hangingPunct="1">
              <a:lnSpc>
                <a:spcPct val="90000"/>
              </a:lnSpc>
              <a:buClr>
                <a:schemeClr val="bg2"/>
              </a:buClr>
            </a:pPr>
            <a:r>
              <a:rPr lang="en-US" sz="2800" b="1" smtClean="0"/>
              <a:t>The variable is categorical</a:t>
            </a:r>
          </a:p>
          <a:p>
            <a:pPr lvl="1" eaLnBrk="1" hangingPunct="1">
              <a:lnSpc>
                <a:spcPct val="90000"/>
              </a:lnSpc>
              <a:buClr>
                <a:schemeClr val="bg2"/>
              </a:buClr>
            </a:pPr>
            <a:r>
              <a:rPr lang="en-US" sz="2800" b="1" smtClean="0"/>
              <a:t>The data are obtained using randomization</a:t>
            </a:r>
          </a:p>
          <a:p>
            <a:pPr lvl="1" eaLnBrk="1" hangingPunct="1">
              <a:lnSpc>
                <a:spcPct val="90000"/>
              </a:lnSpc>
              <a:buClr>
                <a:schemeClr val="bg2"/>
              </a:buClr>
            </a:pPr>
            <a:r>
              <a:rPr lang="en-US" sz="2800" b="1" smtClean="0"/>
              <a:t>The sample size is sufficiently large that the sampling distribution of the sample proportion is approximately normal:</a:t>
            </a:r>
          </a:p>
          <a:p>
            <a:pPr lvl="2" eaLnBrk="1" hangingPunct="1">
              <a:lnSpc>
                <a:spcPct val="90000"/>
              </a:lnSpc>
              <a:buClr>
                <a:schemeClr val="accent1"/>
              </a:buClr>
            </a:pPr>
            <a:r>
              <a:rPr lang="en-US" sz="2900" b="1" smtClean="0"/>
              <a:t>np ≥ 15 and n(1-p) ≥ 15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3E6875C6-CAE4-415A-963B-291BE2A59A2B}" type="slidenum">
              <a:rPr lang="en-US"/>
              <a:pPr>
                <a:defRPr/>
              </a:pPr>
              <a:t>18</a:t>
            </a:fld>
            <a:endParaRPr lang="en-US"/>
          </a:p>
        </p:txBody>
      </p:sp>
      <p:sp>
        <p:nvSpPr>
          <p:cNvPr id="31747" name="Rectangle 2"/>
          <p:cNvSpPr>
            <a:spLocks noGrp="1" noChangeArrowheads="1"/>
          </p:cNvSpPr>
          <p:nvPr>
            <p:ph type="title"/>
          </p:nvPr>
        </p:nvSpPr>
        <p:spPr/>
        <p:txBody>
          <a:bodyPr/>
          <a:lstStyle/>
          <a:p>
            <a:pPr eaLnBrk="1" hangingPunct="1"/>
            <a:r>
              <a:rPr lang="en-US" sz="3000" smtClean="0"/>
              <a:t>Learning Objective 1</a:t>
            </a:r>
            <a:r>
              <a:rPr lang="en-US" sz="3000" smtClean="0">
                <a:solidFill>
                  <a:schemeClr val="tx1"/>
                </a:solidFill>
              </a:rPr>
              <a:t>:</a:t>
            </a:r>
            <a:br>
              <a:rPr lang="en-US" sz="3000" smtClean="0">
                <a:solidFill>
                  <a:schemeClr val="tx1"/>
                </a:solidFill>
              </a:rPr>
            </a:br>
            <a:r>
              <a:rPr lang="en-US" sz="3000" smtClean="0"/>
              <a:t>Steps of a Significance Test about a Population Proportion</a:t>
            </a:r>
          </a:p>
        </p:txBody>
      </p:sp>
      <p:sp>
        <p:nvSpPr>
          <p:cNvPr id="31748" name="Rectangle 3"/>
          <p:cNvSpPr>
            <a:spLocks noGrp="1" noChangeArrowheads="1"/>
          </p:cNvSpPr>
          <p:nvPr>
            <p:ph type="body" idx="1"/>
          </p:nvPr>
        </p:nvSpPr>
        <p:spPr/>
        <p:txBody>
          <a:bodyPr/>
          <a:lstStyle/>
          <a:p>
            <a:pPr eaLnBrk="1" hangingPunct="1">
              <a:lnSpc>
                <a:spcPct val="90000"/>
              </a:lnSpc>
              <a:buFont typeface="Wingdings" pitchFamily="32" charset="2"/>
              <a:buNone/>
            </a:pPr>
            <a:r>
              <a:rPr lang="en-US" sz="2900" b="1" i="1" smtClean="0">
                <a:solidFill>
                  <a:schemeClr val="tx2"/>
                </a:solidFill>
              </a:rPr>
              <a:t>Step 2:  Hypotheses</a:t>
            </a:r>
          </a:p>
          <a:p>
            <a:pPr eaLnBrk="1" hangingPunct="1">
              <a:lnSpc>
                <a:spcPct val="90000"/>
              </a:lnSpc>
            </a:pPr>
            <a:r>
              <a:rPr lang="en-US" sz="2200" b="1" smtClean="0"/>
              <a:t>The null hypothesis has the form</a:t>
            </a:r>
            <a:r>
              <a:rPr lang="en-US" sz="2200" smtClean="0"/>
              <a:t>:</a:t>
            </a:r>
          </a:p>
          <a:p>
            <a:pPr lvl="1" eaLnBrk="1" hangingPunct="1">
              <a:lnSpc>
                <a:spcPct val="90000"/>
              </a:lnSpc>
            </a:pPr>
            <a:r>
              <a:rPr lang="en-US" sz="2400" b="1" smtClean="0"/>
              <a:t>H</a:t>
            </a:r>
            <a:r>
              <a:rPr lang="en-US" sz="2400" b="1" baseline="-25000" smtClean="0"/>
              <a:t>0</a:t>
            </a:r>
            <a:r>
              <a:rPr lang="en-US" sz="2400" b="1" smtClean="0"/>
              <a:t>: </a:t>
            </a:r>
            <a:r>
              <a:rPr lang="en-US" sz="2400" b="1" i="1" smtClean="0"/>
              <a:t>p</a:t>
            </a:r>
            <a:r>
              <a:rPr lang="en-US" sz="2400" b="1" smtClean="0"/>
              <a:t> = </a:t>
            </a:r>
            <a:r>
              <a:rPr lang="en-US" sz="2400" b="1" i="1" smtClean="0"/>
              <a:t>p</a:t>
            </a:r>
            <a:r>
              <a:rPr lang="en-US" sz="2400" b="1" baseline="-25000" smtClean="0"/>
              <a:t>0</a:t>
            </a:r>
          </a:p>
          <a:p>
            <a:pPr lvl="1" eaLnBrk="1" hangingPunct="1">
              <a:lnSpc>
                <a:spcPct val="90000"/>
              </a:lnSpc>
            </a:pPr>
            <a:endParaRPr lang="en-US" sz="2400" baseline="-25000" smtClean="0"/>
          </a:p>
          <a:p>
            <a:pPr eaLnBrk="1" hangingPunct="1">
              <a:lnSpc>
                <a:spcPct val="90000"/>
              </a:lnSpc>
            </a:pPr>
            <a:r>
              <a:rPr lang="en-US" sz="2200" b="1" smtClean="0"/>
              <a:t>The alternative hypothesis has the form</a:t>
            </a:r>
            <a:r>
              <a:rPr lang="en-US" sz="2200" smtClean="0"/>
              <a:t>:</a:t>
            </a:r>
          </a:p>
          <a:p>
            <a:pPr lvl="1" eaLnBrk="1" hangingPunct="1">
              <a:lnSpc>
                <a:spcPct val="90000"/>
              </a:lnSpc>
            </a:pPr>
            <a:r>
              <a:rPr lang="en-US" sz="2400" b="1" smtClean="0"/>
              <a:t>H</a:t>
            </a:r>
            <a:r>
              <a:rPr lang="en-US" sz="2400" b="1" baseline="-25000" smtClean="0"/>
              <a:t>a</a:t>
            </a:r>
            <a:r>
              <a:rPr lang="en-US" sz="2400" b="1" smtClean="0"/>
              <a:t>: p &gt; p</a:t>
            </a:r>
            <a:r>
              <a:rPr lang="en-US" sz="2400" b="1" baseline="-25000" smtClean="0"/>
              <a:t>0 </a:t>
            </a:r>
            <a:r>
              <a:rPr lang="en-US" sz="2400" b="1" smtClean="0"/>
              <a:t> (one-sided test)  or</a:t>
            </a:r>
          </a:p>
          <a:p>
            <a:pPr lvl="1" eaLnBrk="1" hangingPunct="1">
              <a:lnSpc>
                <a:spcPct val="90000"/>
              </a:lnSpc>
            </a:pPr>
            <a:r>
              <a:rPr lang="en-US" sz="2400" b="1" smtClean="0"/>
              <a:t>H</a:t>
            </a:r>
            <a:r>
              <a:rPr lang="en-US" sz="2400" b="1" baseline="-25000" smtClean="0"/>
              <a:t>a</a:t>
            </a:r>
            <a:r>
              <a:rPr lang="en-US" sz="2400" b="1" smtClean="0"/>
              <a:t>: p &lt; p</a:t>
            </a:r>
            <a:r>
              <a:rPr lang="en-US" sz="2400" b="1" baseline="-25000" smtClean="0"/>
              <a:t>0 </a:t>
            </a:r>
            <a:r>
              <a:rPr lang="en-US" sz="2400" b="1" smtClean="0"/>
              <a:t> (one-sided test)  or</a:t>
            </a:r>
          </a:p>
          <a:p>
            <a:pPr lvl="1" eaLnBrk="1" hangingPunct="1">
              <a:lnSpc>
                <a:spcPct val="90000"/>
              </a:lnSpc>
            </a:pPr>
            <a:r>
              <a:rPr lang="en-US" sz="2400" b="1" smtClean="0"/>
              <a:t>H</a:t>
            </a:r>
            <a:r>
              <a:rPr lang="en-US" sz="2400" b="1" baseline="-25000" smtClean="0"/>
              <a:t>a</a:t>
            </a:r>
            <a:r>
              <a:rPr lang="en-US" sz="2400" b="1" smtClean="0"/>
              <a:t>: p ≠ p</a:t>
            </a:r>
            <a:r>
              <a:rPr lang="en-US" sz="2400" b="1" baseline="-25000" smtClean="0"/>
              <a:t>0 </a:t>
            </a:r>
            <a:r>
              <a:rPr lang="en-US" sz="2400" b="1" smtClean="0"/>
              <a:t> (two-sided test)</a:t>
            </a:r>
          </a:p>
          <a:p>
            <a:pPr lvl="1" eaLnBrk="1" hangingPunct="1">
              <a:lnSpc>
                <a:spcPct val="90000"/>
              </a:lnSpc>
            </a:pPr>
            <a:endParaRPr lang="en-US" sz="2400" smtClean="0"/>
          </a:p>
          <a:p>
            <a:pPr lvl="1" eaLnBrk="1" hangingPunct="1">
              <a:lnSpc>
                <a:spcPct val="90000"/>
              </a:lnSpc>
            </a:pPr>
            <a:endParaRPr lang="en-US" smtClean="0"/>
          </a:p>
          <a:p>
            <a:pPr lvl="1" eaLnBrk="1" hangingPunct="1">
              <a:lnSpc>
                <a:spcPct val="90000"/>
              </a:lnSpc>
            </a:pPr>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913F2E7A-1546-4F0E-B5D1-6D49782BE108}" type="slidenum">
              <a:rPr lang="en-US"/>
              <a:pPr>
                <a:defRPr/>
              </a:pPr>
              <a:t>19</a:t>
            </a:fld>
            <a:endParaRPr lang="en-US"/>
          </a:p>
        </p:txBody>
      </p:sp>
      <p:sp>
        <p:nvSpPr>
          <p:cNvPr id="1028"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1:</a:t>
            </a:r>
            <a:br>
              <a:rPr lang="en-US" sz="3000" smtClean="0">
                <a:solidFill>
                  <a:schemeClr val="tx1"/>
                </a:solidFill>
              </a:rPr>
            </a:br>
            <a:r>
              <a:rPr lang="en-US" sz="3000" smtClean="0"/>
              <a:t>Steps of a Significance Test about a Population Proportion</a:t>
            </a:r>
          </a:p>
        </p:txBody>
      </p:sp>
      <p:sp>
        <p:nvSpPr>
          <p:cNvPr id="1029" name="Rectangle 3"/>
          <p:cNvSpPr>
            <a:spLocks noGrp="1" noChangeArrowheads="1"/>
          </p:cNvSpPr>
          <p:nvPr>
            <p:ph type="body" sz="half" idx="1"/>
          </p:nvPr>
        </p:nvSpPr>
        <p:spPr>
          <a:xfrm>
            <a:off x="914400" y="1600200"/>
            <a:ext cx="7772400" cy="4530725"/>
          </a:xfrm>
        </p:spPr>
        <p:txBody>
          <a:bodyPr/>
          <a:lstStyle/>
          <a:p>
            <a:pPr eaLnBrk="1" hangingPunct="1">
              <a:buFont typeface="Wingdings" pitchFamily="32" charset="2"/>
              <a:buNone/>
            </a:pPr>
            <a:r>
              <a:rPr lang="en-US" b="1" i="1" smtClean="0">
                <a:solidFill>
                  <a:schemeClr val="tx2"/>
                </a:solidFill>
              </a:rPr>
              <a:t>Step 3:  Test Statistic</a:t>
            </a:r>
          </a:p>
          <a:p>
            <a:pPr eaLnBrk="1" hangingPunct="1"/>
            <a:r>
              <a:rPr lang="en-US" sz="2100" b="1" smtClean="0"/>
              <a:t>The test statistic measures how far the sample proportion falls from the null hypothesis value, </a:t>
            </a:r>
            <a:r>
              <a:rPr lang="en-US" sz="2100" b="1" i="1" smtClean="0"/>
              <a:t>p</a:t>
            </a:r>
            <a:r>
              <a:rPr lang="en-US" sz="2100" b="1" baseline="-25000" smtClean="0"/>
              <a:t>0</a:t>
            </a:r>
            <a:r>
              <a:rPr lang="en-US" sz="2100" b="1" smtClean="0"/>
              <a:t>, relative to what we’d expect if H</a:t>
            </a:r>
            <a:r>
              <a:rPr lang="en-US" sz="2100" b="1" baseline="-25000" smtClean="0"/>
              <a:t>0</a:t>
            </a:r>
            <a:r>
              <a:rPr lang="en-US" sz="2100" b="1" smtClean="0"/>
              <a:t> were true</a:t>
            </a:r>
          </a:p>
          <a:p>
            <a:pPr eaLnBrk="1" hangingPunct="1"/>
            <a:r>
              <a:rPr lang="en-US" sz="2100" b="1" smtClean="0"/>
              <a:t>The test statistic is:</a:t>
            </a:r>
          </a:p>
          <a:p>
            <a:pPr eaLnBrk="1" hangingPunct="1"/>
            <a:endParaRPr lang="en-US" sz="2100" b="1" smtClean="0"/>
          </a:p>
        </p:txBody>
      </p:sp>
      <p:graphicFrame>
        <p:nvGraphicFramePr>
          <p:cNvPr id="1026" name="Object 4"/>
          <p:cNvGraphicFramePr>
            <a:graphicFrameLocks noChangeAspect="1"/>
          </p:cNvGraphicFramePr>
          <p:nvPr>
            <p:ph sz="half" idx="2"/>
          </p:nvPr>
        </p:nvGraphicFramePr>
        <p:xfrm>
          <a:off x="2743200" y="4191000"/>
          <a:ext cx="3733800" cy="1828800"/>
        </p:xfrm>
        <a:graphic>
          <a:graphicData uri="http://schemas.openxmlformats.org/presentationml/2006/ole">
            <p:oleObj spid="_x0000_s1026" name="Equation" r:id="rId4" imgW="1612800" imgH="965160" progId="Equation.3">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16361F07-B40A-4301-9524-0D2DA5D44768}" type="slidenum">
              <a:rPr lang="en-US"/>
              <a:pPr>
                <a:defRPr/>
              </a:pPr>
              <a:t>2</a:t>
            </a:fld>
            <a:endParaRPr lang="en-US"/>
          </a:p>
        </p:txBody>
      </p:sp>
      <p:sp>
        <p:nvSpPr>
          <p:cNvPr id="15363" name="Rectangle 2"/>
          <p:cNvSpPr>
            <a:spLocks noGrp="1" noChangeArrowheads="1"/>
          </p:cNvSpPr>
          <p:nvPr>
            <p:ph type="title"/>
          </p:nvPr>
        </p:nvSpPr>
        <p:spPr/>
        <p:txBody>
          <a:bodyPr/>
          <a:lstStyle/>
          <a:p>
            <a:pPr eaLnBrk="1" hangingPunct="1"/>
            <a:r>
              <a:rPr lang="en-US" smtClean="0"/>
              <a:t>Learning Objectives</a:t>
            </a:r>
          </a:p>
        </p:txBody>
      </p:sp>
      <p:sp>
        <p:nvSpPr>
          <p:cNvPr id="15364" name="Rectangle 3"/>
          <p:cNvSpPr>
            <a:spLocks noGrp="1" noChangeArrowheads="1"/>
          </p:cNvSpPr>
          <p:nvPr>
            <p:ph type="body" idx="1"/>
          </p:nvPr>
        </p:nvSpPr>
        <p:spPr/>
        <p:txBody>
          <a:bodyPr/>
          <a:lstStyle/>
          <a:p>
            <a:pPr marL="533400" indent="-533400" eaLnBrk="1" hangingPunct="1">
              <a:buFont typeface="Wingdings" pitchFamily="32" charset="2"/>
              <a:buAutoNum type="arabicPeriod"/>
            </a:pPr>
            <a:r>
              <a:rPr lang="en-US" smtClean="0"/>
              <a:t>5 Steps of a Significance Test</a:t>
            </a:r>
          </a:p>
          <a:p>
            <a:pPr marL="533400" indent="-533400" eaLnBrk="1" hangingPunct="1">
              <a:buFont typeface="Wingdings" pitchFamily="32" charset="2"/>
              <a:buAutoNum type="arabicPeriod"/>
            </a:pPr>
            <a:r>
              <a:rPr lang="en-US" smtClean="0"/>
              <a:t>Assumptions</a:t>
            </a:r>
          </a:p>
          <a:p>
            <a:pPr marL="533400" indent="-533400" eaLnBrk="1" hangingPunct="1">
              <a:buFont typeface="Wingdings" pitchFamily="32" charset="2"/>
              <a:buAutoNum type="arabicPeriod"/>
            </a:pPr>
            <a:r>
              <a:rPr lang="en-US" smtClean="0"/>
              <a:t>Hypotheses</a:t>
            </a:r>
          </a:p>
          <a:p>
            <a:pPr marL="533400" indent="-533400" eaLnBrk="1" hangingPunct="1">
              <a:buFont typeface="Wingdings" pitchFamily="32" charset="2"/>
              <a:buAutoNum type="arabicPeriod"/>
            </a:pPr>
            <a:r>
              <a:rPr lang="en-US" smtClean="0"/>
              <a:t>Calculate the test statistic</a:t>
            </a:r>
          </a:p>
          <a:p>
            <a:pPr marL="533400" indent="-533400" eaLnBrk="1" hangingPunct="1">
              <a:buFont typeface="Wingdings" pitchFamily="32" charset="2"/>
              <a:buAutoNum type="arabicPeriod"/>
            </a:pPr>
            <a:r>
              <a:rPr lang="en-US" smtClean="0"/>
              <a:t>P-Value</a:t>
            </a:r>
          </a:p>
          <a:p>
            <a:pPr marL="533400" indent="-533400" eaLnBrk="1" hangingPunct="1">
              <a:buFont typeface="Wingdings" pitchFamily="32" charset="2"/>
              <a:buAutoNum type="arabicPeriod"/>
            </a:pPr>
            <a:r>
              <a:rPr lang="en-US" smtClean="0"/>
              <a:t>Conclusion and Statistic Significance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AF504B43-A6B5-4E98-A51D-5BE866812DF7}" type="slidenum">
              <a:rPr lang="en-US"/>
              <a:pPr>
                <a:defRPr/>
              </a:pPr>
              <a:t>20</a:t>
            </a:fld>
            <a:endParaRPr lang="en-US"/>
          </a:p>
        </p:txBody>
      </p:sp>
      <p:sp>
        <p:nvSpPr>
          <p:cNvPr id="32771" name="Rectangle 2"/>
          <p:cNvSpPr>
            <a:spLocks noGrp="1" noChangeArrowheads="1"/>
          </p:cNvSpPr>
          <p:nvPr>
            <p:ph type="title"/>
          </p:nvPr>
        </p:nvSpPr>
        <p:spPr/>
        <p:txBody>
          <a:bodyPr/>
          <a:lstStyle/>
          <a:p>
            <a:pPr eaLnBrk="1" hangingPunct="1"/>
            <a:r>
              <a:rPr lang="en-US" sz="3000" smtClean="0"/>
              <a:t>Learning Objective 1</a:t>
            </a:r>
            <a:r>
              <a:rPr lang="en-US" sz="3000" smtClean="0">
                <a:solidFill>
                  <a:schemeClr val="tx1"/>
                </a:solidFill>
              </a:rPr>
              <a:t>:</a:t>
            </a:r>
            <a:br>
              <a:rPr lang="en-US" sz="3000" smtClean="0">
                <a:solidFill>
                  <a:schemeClr val="tx1"/>
                </a:solidFill>
              </a:rPr>
            </a:br>
            <a:r>
              <a:rPr lang="en-US" sz="3000" smtClean="0"/>
              <a:t>Steps of a Significance Test about a Population Proportion</a:t>
            </a:r>
          </a:p>
        </p:txBody>
      </p:sp>
      <p:sp>
        <p:nvSpPr>
          <p:cNvPr id="32772" name="Rectangle 3"/>
          <p:cNvSpPr>
            <a:spLocks noGrp="1" noChangeArrowheads="1"/>
          </p:cNvSpPr>
          <p:nvPr>
            <p:ph type="body" idx="1"/>
          </p:nvPr>
        </p:nvSpPr>
        <p:spPr>
          <a:xfrm>
            <a:off x="914400" y="2027238"/>
            <a:ext cx="7772400" cy="4103687"/>
          </a:xfrm>
        </p:spPr>
        <p:txBody>
          <a:bodyPr/>
          <a:lstStyle/>
          <a:p>
            <a:pPr eaLnBrk="1" hangingPunct="1">
              <a:buFont typeface="Wingdings" pitchFamily="32" charset="2"/>
              <a:buNone/>
            </a:pPr>
            <a:r>
              <a:rPr lang="en-US" b="1" i="1" smtClean="0">
                <a:solidFill>
                  <a:schemeClr val="tx2"/>
                </a:solidFill>
              </a:rPr>
              <a:t>Step 4:  P-value</a:t>
            </a:r>
          </a:p>
          <a:p>
            <a:pPr eaLnBrk="1" hangingPunct="1"/>
            <a:r>
              <a:rPr lang="en-US" b="1" smtClean="0"/>
              <a:t>The P-value summarizes the evidence</a:t>
            </a:r>
          </a:p>
          <a:p>
            <a:pPr eaLnBrk="1" hangingPunct="1"/>
            <a:r>
              <a:rPr lang="en-US" b="1" smtClean="0"/>
              <a:t>It describes how unusual the observed</a:t>
            </a:r>
            <a:r>
              <a:rPr lang="en-US" b="1" smtClean="0">
                <a:solidFill>
                  <a:schemeClr val="accent2"/>
                </a:solidFill>
              </a:rPr>
              <a:t> </a:t>
            </a:r>
            <a:r>
              <a:rPr lang="en-US" b="1" smtClean="0"/>
              <a:t>data would be if H</a:t>
            </a:r>
            <a:r>
              <a:rPr lang="en-US" b="1" baseline="-25000" smtClean="0"/>
              <a:t>0</a:t>
            </a:r>
            <a:r>
              <a:rPr lang="en-US" b="1" smtClean="0"/>
              <a:t> were true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9EE85121-B58D-4FFA-A97E-84F57F79D056}" type="slidenum">
              <a:rPr lang="en-US"/>
              <a:pPr>
                <a:defRPr/>
              </a:pPr>
              <a:t>21</a:t>
            </a:fld>
            <a:endParaRPr lang="en-US"/>
          </a:p>
        </p:txBody>
      </p:sp>
      <p:sp>
        <p:nvSpPr>
          <p:cNvPr id="33795" name="Rectangle 2"/>
          <p:cNvSpPr>
            <a:spLocks noGrp="1" noChangeArrowheads="1"/>
          </p:cNvSpPr>
          <p:nvPr>
            <p:ph type="title"/>
          </p:nvPr>
        </p:nvSpPr>
        <p:spPr/>
        <p:txBody>
          <a:bodyPr/>
          <a:lstStyle/>
          <a:p>
            <a:pPr eaLnBrk="1" hangingPunct="1"/>
            <a:r>
              <a:rPr lang="en-US" sz="3000" smtClean="0"/>
              <a:t>Learning Objective 1</a:t>
            </a:r>
            <a:r>
              <a:rPr lang="en-US" sz="3000" smtClean="0">
                <a:solidFill>
                  <a:schemeClr val="tx1"/>
                </a:solidFill>
              </a:rPr>
              <a:t>:</a:t>
            </a:r>
            <a:br>
              <a:rPr lang="en-US" sz="3000" smtClean="0">
                <a:solidFill>
                  <a:schemeClr val="tx1"/>
                </a:solidFill>
              </a:rPr>
            </a:br>
            <a:r>
              <a:rPr lang="en-US" sz="3000" smtClean="0"/>
              <a:t>Steps of a Significance Test about a Population Proportion</a:t>
            </a:r>
          </a:p>
        </p:txBody>
      </p:sp>
      <p:sp>
        <p:nvSpPr>
          <p:cNvPr id="33796" name="Rectangle 3"/>
          <p:cNvSpPr>
            <a:spLocks noGrp="1" noChangeArrowheads="1"/>
          </p:cNvSpPr>
          <p:nvPr>
            <p:ph type="body" idx="1"/>
          </p:nvPr>
        </p:nvSpPr>
        <p:spPr>
          <a:xfrm>
            <a:off x="914400" y="2198688"/>
            <a:ext cx="7772400" cy="3932237"/>
          </a:xfrm>
        </p:spPr>
        <p:txBody>
          <a:bodyPr/>
          <a:lstStyle/>
          <a:p>
            <a:pPr eaLnBrk="1" hangingPunct="1">
              <a:buFont typeface="Wingdings" pitchFamily="32" charset="2"/>
              <a:buNone/>
            </a:pPr>
            <a:r>
              <a:rPr lang="en-US" b="1" i="1" smtClean="0">
                <a:solidFill>
                  <a:schemeClr val="tx2"/>
                </a:solidFill>
              </a:rPr>
              <a:t>Step 5:  Conclusion</a:t>
            </a:r>
          </a:p>
          <a:p>
            <a:pPr eaLnBrk="1" hangingPunct="1"/>
            <a:r>
              <a:rPr lang="en-US" b="1" smtClean="0"/>
              <a:t>We summarize the test by reporting and interpreting the P-value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46BFE705-767C-495E-88C4-BCBE19D286F0}" type="slidenum">
              <a:rPr lang="en-US"/>
              <a:pPr>
                <a:defRPr/>
              </a:pPr>
              <a:t>22</a:t>
            </a:fld>
            <a:endParaRPr lang="en-US"/>
          </a:p>
        </p:txBody>
      </p:sp>
      <p:sp>
        <p:nvSpPr>
          <p:cNvPr id="34819"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2:</a:t>
            </a:r>
            <a:br>
              <a:rPr lang="en-US" sz="3000" smtClean="0">
                <a:solidFill>
                  <a:schemeClr val="tx1"/>
                </a:solidFill>
              </a:rPr>
            </a:br>
            <a:r>
              <a:rPr lang="en-US" sz="3000" smtClean="0">
                <a:solidFill>
                  <a:schemeClr val="tx1"/>
                </a:solidFill>
              </a:rPr>
              <a:t>Example 1</a:t>
            </a:r>
          </a:p>
        </p:txBody>
      </p:sp>
      <p:sp>
        <p:nvSpPr>
          <p:cNvPr id="34820" name="Rectangle 3"/>
          <p:cNvSpPr>
            <a:spLocks noGrp="1" noChangeArrowheads="1"/>
          </p:cNvSpPr>
          <p:nvPr>
            <p:ph type="body" idx="1"/>
          </p:nvPr>
        </p:nvSpPr>
        <p:spPr/>
        <p:txBody>
          <a:bodyPr/>
          <a:lstStyle/>
          <a:p>
            <a:pPr eaLnBrk="1" hangingPunct="1">
              <a:lnSpc>
                <a:spcPct val="90000"/>
              </a:lnSpc>
              <a:buFont typeface="Wingdings" pitchFamily="32" charset="2"/>
              <a:buNone/>
            </a:pPr>
            <a:r>
              <a:rPr lang="en-US" b="1" u="sng" smtClean="0"/>
              <a:t>Step 1: Assumptions</a:t>
            </a:r>
          </a:p>
          <a:p>
            <a:pPr lvl="1" eaLnBrk="1" hangingPunct="1">
              <a:lnSpc>
                <a:spcPct val="90000"/>
              </a:lnSpc>
              <a:buClr>
                <a:schemeClr val="bg2"/>
              </a:buClr>
            </a:pPr>
            <a:r>
              <a:rPr lang="en-US" b="1" smtClean="0"/>
              <a:t>The data is categorical – each prediction falls in the category “correct” or “incorrect”</a:t>
            </a:r>
          </a:p>
          <a:p>
            <a:pPr lvl="1" eaLnBrk="1" hangingPunct="1">
              <a:lnSpc>
                <a:spcPct val="90000"/>
              </a:lnSpc>
              <a:buClr>
                <a:schemeClr val="bg2"/>
              </a:buClr>
            </a:pPr>
            <a:r>
              <a:rPr lang="en-US" b="1" smtClean="0"/>
              <a:t>Each subject was identified by a random number. Subjects were randomly selected for each experiment.</a:t>
            </a:r>
          </a:p>
          <a:p>
            <a:pPr lvl="1" eaLnBrk="1" hangingPunct="1">
              <a:lnSpc>
                <a:spcPct val="90000"/>
              </a:lnSpc>
              <a:buClr>
                <a:schemeClr val="bg2"/>
              </a:buClr>
            </a:pPr>
            <a:r>
              <a:rPr lang="en-US" b="1" i="1" smtClean="0"/>
              <a:t>np</a:t>
            </a:r>
            <a:r>
              <a:rPr lang="en-US" b="1" smtClean="0"/>
              <a:t>=116(1/3) &gt; 15</a:t>
            </a:r>
          </a:p>
          <a:p>
            <a:pPr lvl="1" eaLnBrk="1" hangingPunct="1">
              <a:lnSpc>
                <a:spcPct val="90000"/>
              </a:lnSpc>
              <a:buClr>
                <a:schemeClr val="bg2"/>
              </a:buClr>
            </a:pPr>
            <a:r>
              <a:rPr lang="en-US" b="1" i="1" smtClean="0"/>
              <a:t>n(1-p)</a:t>
            </a:r>
            <a:r>
              <a:rPr lang="en-US" b="1" smtClean="0"/>
              <a:t> = 116(2/3) &gt; 15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C5852D37-A407-4320-AA9B-82D00499FAE3}" type="slidenum">
              <a:rPr lang="en-US"/>
              <a:pPr>
                <a:defRPr/>
              </a:pPr>
              <a:t>23</a:t>
            </a:fld>
            <a:endParaRPr lang="en-US"/>
          </a:p>
        </p:txBody>
      </p:sp>
      <p:sp>
        <p:nvSpPr>
          <p:cNvPr id="35843"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2:</a:t>
            </a:r>
            <a:br>
              <a:rPr lang="en-US" sz="3000" smtClean="0">
                <a:solidFill>
                  <a:schemeClr val="tx1"/>
                </a:solidFill>
              </a:rPr>
            </a:br>
            <a:r>
              <a:rPr lang="en-US" sz="3000" smtClean="0">
                <a:solidFill>
                  <a:schemeClr val="tx1"/>
                </a:solidFill>
              </a:rPr>
              <a:t>Example 1</a:t>
            </a:r>
          </a:p>
        </p:txBody>
      </p:sp>
      <p:sp>
        <p:nvSpPr>
          <p:cNvPr id="35844" name="Rectangle 3"/>
          <p:cNvSpPr>
            <a:spLocks noGrp="1" noChangeArrowheads="1"/>
          </p:cNvSpPr>
          <p:nvPr>
            <p:ph type="body" idx="1"/>
          </p:nvPr>
        </p:nvSpPr>
        <p:spPr>
          <a:xfrm>
            <a:off x="914400" y="2027238"/>
            <a:ext cx="7772400" cy="4103687"/>
          </a:xfrm>
        </p:spPr>
        <p:txBody>
          <a:bodyPr/>
          <a:lstStyle/>
          <a:p>
            <a:pPr eaLnBrk="1" hangingPunct="1">
              <a:buFont typeface="Wingdings" pitchFamily="32" charset="2"/>
              <a:buNone/>
            </a:pPr>
            <a:r>
              <a:rPr lang="en-US" b="1" u="sng" smtClean="0"/>
              <a:t>Step 2:  Hypotheses</a:t>
            </a:r>
          </a:p>
          <a:p>
            <a:pPr eaLnBrk="1" hangingPunct="1"/>
            <a:endParaRPr lang="en-US" sz="900" smtClean="0"/>
          </a:p>
          <a:p>
            <a:pPr lvl="1" eaLnBrk="1" hangingPunct="1">
              <a:buClr>
                <a:schemeClr val="bg2"/>
              </a:buClr>
            </a:pPr>
            <a:r>
              <a:rPr lang="en-US" sz="2800" b="1" smtClean="0"/>
              <a:t>H</a:t>
            </a:r>
            <a:r>
              <a:rPr lang="en-US" sz="2800" b="1" baseline="-25000" smtClean="0"/>
              <a:t>0:</a:t>
            </a:r>
            <a:r>
              <a:rPr lang="en-US" sz="2800" b="1" smtClean="0"/>
              <a:t> p = 1/3</a:t>
            </a:r>
          </a:p>
          <a:p>
            <a:pPr lvl="1" eaLnBrk="1" hangingPunct="1">
              <a:buClr>
                <a:schemeClr val="bg2"/>
              </a:buClr>
            </a:pPr>
            <a:endParaRPr lang="en-US" sz="1000" b="1" smtClean="0"/>
          </a:p>
          <a:p>
            <a:pPr lvl="1" eaLnBrk="1" hangingPunct="1">
              <a:buClr>
                <a:schemeClr val="bg2"/>
              </a:buClr>
            </a:pPr>
            <a:r>
              <a:rPr lang="en-US" sz="2800" b="1" smtClean="0"/>
              <a:t>H</a:t>
            </a:r>
            <a:r>
              <a:rPr lang="en-US" sz="2800" b="1" baseline="-25000" smtClean="0"/>
              <a:t>a:</a:t>
            </a:r>
            <a:r>
              <a:rPr lang="en-US" sz="2800" b="1" smtClean="0"/>
              <a:t> p &gt; 1/3</a:t>
            </a:r>
          </a:p>
          <a:p>
            <a:pPr lvl="1" eaLnBrk="1" hangingPunct="1"/>
            <a:endParaRPr lang="en-US" smtClean="0"/>
          </a:p>
          <a:p>
            <a:pPr lvl="1" eaLnBrk="1" hangingPunct="1"/>
            <a:endParaRPr 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pPr>
              <a:defRPr/>
            </a:pPr>
            <a:fld id="{488C88E1-1165-45FB-8C0E-BF583C203AC1}" type="slidenum">
              <a:rPr lang="en-US"/>
              <a:pPr>
                <a:defRPr/>
              </a:pPr>
              <a:t>24</a:t>
            </a:fld>
            <a:endParaRPr lang="en-US"/>
          </a:p>
        </p:txBody>
      </p:sp>
      <p:sp>
        <p:nvSpPr>
          <p:cNvPr id="2053"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2:</a:t>
            </a:r>
            <a:br>
              <a:rPr lang="en-US" sz="3000" smtClean="0">
                <a:solidFill>
                  <a:schemeClr val="tx1"/>
                </a:solidFill>
              </a:rPr>
            </a:br>
            <a:r>
              <a:rPr lang="en-US" sz="3000" smtClean="0">
                <a:solidFill>
                  <a:schemeClr val="tx1"/>
                </a:solidFill>
              </a:rPr>
              <a:t>Example 1</a:t>
            </a:r>
          </a:p>
        </p:txBody>
      </p:sp>
      <p:sp>
        <p:nvSpPr>
          <p:cNvPr id="2054" name="Rectangle 3"/>
          <p:cNvSpPr>
            <a:spLocks noGrp="1" noChangeArrowheads="1"/>
          </p:cNvSpPr>
          <p:nvPr>
            <p:ph type="body" sz="half" idx="1"/>
          </p:nvPr>
        </p:nvSpPr>
        <p:spPr>
          <a:xfrm>
            <a:off x="914400" y="1600200"/>
            <a:ext cx="7772400" cy="4530725"/>
          </a:xfrm>
        </p:spPr>
        <p:txBody>
          <a:bodyPr/>
          <a:lstStyle/>
          <a:p>
            <a:pPr eaLnBrk="1" hangingPunct="1">
              <a:buFont typeface="Wingdings" pitchFamily="32" charset="2"/>
              <a:buNone/>
            </a:pPr>
            <a:r>
              <a:rPr lang="en-US" sz="2400" b="1" u="sng" smtClean="0"/>
              <a:t>Step 3: Test Statistic:</a:t>
            </a:r>
          </a:p>
          <a:p>
            <a:pPr lvl="1" eaLnBrk="1" hangingPunct="1">
              <a:buClr>
                <a:schemeClr val="bg2"/>
              </a:buClr>
              <a:buSzPct val="175000"/>
              <a:buFont typeface="Wingdings" pitchFamily="32" charset="2"/>
              <a:buNone/>
            </a:pPr>
            <a:r>
              <a:rPr lang="en-US" sz="2200" b="1" smtClean="0"/>
              <a:t>In the actual experiment, the astrologers were correct with 40 of their 116 predictions (a success rate of 0.345)</a:t>
            </a:r>
          </a:p>
        </p:txBody>
      </p:sp>
      <p:graphicFrame>
        <p:nvGraphicFramePr>
          <p:cNvPr id="2050" name="Object 4"/>
          <p:cNvGraphicFramePr>
            <a:graphicFrameLocks noChangeAspect="1"/>
          </p:cNvGraphicFramePr>
          <p:nvPr>
            <p:ph sz="half" idx="2"/>
          </p:nvPr>
        </p:nvGraphicFramePr>
        <p:xfrm>
          <a:off x="1752600" y="4300538"/>
          <a:ext cx="5238750" cy="1012825"/>
        </p:xfrm>
        <a:graphic>
          <a:graphicData uri="http://schemas.openxmlformats.org/presentationml/2006/ole">
            <p:oleObj spid="_x0000_s2050" name="Equation" r:id="rId4" imgW="1905000" imgH="368300" progId="Equation.3">
              <p:embed/>
            </p:oleObj>
          </a:graphicData>
        </a:graphic>
      </p:graphicFrame>
      <p:graphicFrame>
        <p:nvGraphicFramePr>
          <p:cNvPr id="2051" name="Object 5"/>
          <p:cNvGraphicFramePr>
            <a:graphicFrameLocks noChangeAspect="1"/>
          </p:cNvGraphicFramePr>
          <p:nvPr/>
        </p:nvGraphicFramePr>
        <p:xfrm>
          <a:off x="990600" y="3200400"/>
          <a:ext cx="7848600" cy="685800"/>
        </p:xfrm>
        <a:graphic>
          <a:graphicData uri="http://schemas.openxmlformats.org/presentationml/2006/ole">
            <p:oleObj spid="_x0000_s2051" name="Equation" r:id="rId5" imgW="2908300" imgH="254000" progId="Equation.3">
              <p:embed/>
            </p:oleObj>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42959E13-75AB-4355-8A7C-7B0EBFC462B4}" type="slidenum">
              <a:rPr lang="en-US"/>
              <a:pPr>
                <a:defRPr/>
              </a:pPr>
              <a:t>25</a:t>
            </a:fld>
            <a:endParaRPr lang="en-US"/>
          </a:p>
        </p:txBody>
      </p:sp>
      <p:sp>
        <p:nvSpPr>
          <p:cNvPr id="36867"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2:</a:t>
            </a:r>
            <a:br>
              <a:rPr lang="en-US" sz="3000" smtClean="0">
                <a:solidFill>
                  <a:schemeClr val="tx1"/>
                </a:solidFill>
              </a:rPr>
            </a:br>
            <a:r>
              <a:rPr lang="en-US" sz="3000" smtClean="0">
                <a:solidFill>
                  <a:schemeClr val="tx1"/>
                </a:solidFill>
              </a:rPr>
              <a:t>Example 1</a:t>
            </a:r>
          </a:p>
        </p:txBody>
      </p:sp>
      <p:sp>
        <p:nvSpPr>
          <p:cNvPr id="36868" name="Rectangle 3"/>
          <p:cNvSpPr>
            <a:spLocks noGrp="1" noChangeArrowheads="1"/>
          </p:cNvSpPr>
          <p:nvPr>
            <p:ph type="body" idx="1"/>
          </p:nvPr>
        </p:nvSpPr>
        <p:spPr/>
        <p:txBody>
          <a:bodyPr/>
          <a:lstStyle/>
          <a:p>
            <a:pPr eaLnBrk="1" hangingPunct="1">
              <a:buFont typeface="Wingdings" pitchFamily="32" charset="2"/>
              <a:buNone/>
            </a:pPr>
            <a:r>
              <a:rPr lang="en-US" b="1" u="sng" smtClean="0"/>
              <a:t>Step 4:  P-value</a:t>
            </a:r>
          </a:p>
          <a:p>
            <a:pPr eaLnBrk="1" hangingPunct="1"/>
            <a:r>
              <a:rPr lang="en-US" b="1" smtClean="0"/>
              <a:t>The P-value is 0.40</a:t>
            </a:r>
            <a:endParaRPr lang="en-US" smtClean="0"/>
          </a:p>
          <a:p>
            <a:pPr eaLnBrk="1" hangingPunct="1">
              <a:buFont typeface="Wingdings" pitchFamily="32" charset="2"/>
              <a:buNone/>
            </a:pPr>
            <a:endParaRPr lang="en-US" smtClean="0"/>
          </a:p>
        </p:txBody>
      </p:sp>
      <p:pic>
        <p:nvPicPr>
          <p:cNvPr id="36869" name="Picture 4" descr="fig8"/>
          <p:cNvPicPr>
            <a:picLocks noChangeAspect="1" noChangeArrowheads="1"/>
          </p:cNvPicPr>
          <p:nvPr/>
        </p:nvPicPr>
        <p:blipFill>
          <a:blip r:embed="rId3" cstate="print"/>
          <a:srcRect/>
          <a:stretch>
            <a:fillRect/>
          </a:stretch>
        </p:blipFill>
        <p:spPr bwMode="auto">
          <a:xfrm>
            <a:off x="2209800" y="2971800"/>
            <a:ext cx="4876800" cy="3217863"/>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44FB1C88-8440-4A5E-8B66-4828EA79D5E9}" type="slidenum">
              <a:rPr lang="en-US"/>
              <a:pPr>
                <a:defRPr/>
              </a:pPr>
              <a:t>26</a:t>
            </a:fld>
            <a:endParaRPr lang="en-US"/>
          </a:p>
        </p:txBody>
      </p:sp>
      <p:sp>
        <p:nvSpPr>
          <p:cNvPr id="37891"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2:</a:t>
            </a:r>
            <a:br>
              <a:rPr lang="en-US" sz="3000" smtClean="0">
                <a:solidFill>
                  <a:schemeClr val="tx1"/>
                </a:solidFill>
              </a:rPr>
            </a:br>
            <a:r>
              <a:rPr lang="en-US" sz="3000" smtClean="0">
                <a:solidFill>
                  <a:schemeClr val="tx1"/>
                </a:solidFill>
              </a:rPr>
              <a:t>Example 1</a:t>
            </a:r>
          </a:p>
        </p:txBody>
      </p:sp>
      <p:sp>
        <p:nvSpPr>
          <p:cNvPr id="37892" name="Rectangle 3"/>
          <p:cNvSpPr>
            <a:spLocks noGrp="1" noChangeArrowheads="1"/>
          </p:cNvSpPr>
          <p:nvPr>
            <p:ph type="body" idx="1"/>
          </p:nvPr>
        </p:nvSpPr>
        <p:spPr/>
        <p:txBody>
          <a:bodyPr/>
          <a:lstStyle/>
          <a:p>
            <a:pPr eaLnBrk="1" hangingPunct="1">
              <a:lnSpc>
                <a:spcPct val="90000"/>
              </a:lnSpc>
              <a:buFont typeface="Wingdings" pitchFamily="32" charset="2"/>
              <a:buNone/>
            </a:pPr>
            <a:r>
              <a:rPr lang="en-US" b="1" u="sng" smtClean="0"/>
              <a:t>Step 5:  Conclusion</a:t>
            </a:r>
          </a:p>
          <a:p>
            <a:pPr eaLnBrk="1" hangingPunct="1">
              <a:lnSpc>
                <a:spcPct val="90000"/>
              </a:lnSpc>
            </a:pPr>
            <a:r>
              <a:rPr lang="en-US" b="1" smtClean="0"/>
              <a:t>The P-value of 0.40 is not especially small</a:t>
            </a:r>
          </a:p>
          <a:p>
            <a:pPr eaLnBrk="1" hangingPunct="1">
              <a:lnSpc>
                <a:spcPct val="90000"/>
              </a:lnSpc>
            </a:pPr>
            <a:r>
              <a:rPr lang="en-US" sz="2900" b="1" smtClean="0"/>
              <a:t>It does not provide strong evidence against H</a:t>
            </a:r>
            <a:r>
              <a:rPr lang="en-US" sz="2900" b="1" baseline="-25000" smtClean="0"/>
              <a:t>0:</a:t>
            </a:r>
            <a:r>
              <a:rPr lang="en-US" sz="2900" b="1" smtClean="0"/>
              <a:t> </a:t>
            </a:r>
            <a:r>
              <a:rPr lang="en-US" sz="2900" b="1" i="1" smtClean="0"/>
              <a:t>p</a:t>
            </a:r>
            <a:r>
              <a:rPr lang="en-US" sz="2900" b="1" smtClean="0"/>
              <a:t> = 1/3</a:t>
            </a:r>
          </a:p>
          <a:p>
            <a:pPr eaLnBrk="1" hangingPunct="1">
              <a:lnSpc>
                <a:spcPct val="90000"/>
              </a:lnSpc>
            </a:pPr>
            <a:r>
              <a:rPr lang="en-US" sz="2900" b="1" smtClean="0"/>
              <a:t>There is not strong evidence that astrologers have special predictive powers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68B3198B-F8EA-4852-BFF8-BB6538356BA6}" type="slidenum">
              <a:rPr lang="en-US"/>
              <a:pPr>
                <a:defRPr/>
              </a:pPr>
              <a:t>27</a:t>
            </a:fld>
            <a:endParaRPr lang="en-US"/>
          </a:p>
        </p:txBody>
      </p:sp>
      <p:sp>
        <p:nvSpPr>
          <p:cNvPr id="38915" name="Rectangle 2"/>
          <p:cNvSpPr>
            <a:spLocks noGrp="1" noChangeArrowheads="1"/>
          </p:cNvSpPr>
          <p:nvPr>
            <p:ph type="title"/>
          </p:nvPr>
        </p:nvSpPr>
        <p:spPr/>
        <p:txBody>
          <a:bodyPr/>
          <a:lstStyle/>
          <a:p>
            <a:pPr eaLnBrk="1" hangingPunct="1"/>
            <a:r>
              <a:rPr lang="en-US" sz="3000" smtClean="0"/>
              <a:t>Learning </a:t>
            </a:r>
            <a:r>
              <a:rPr lang="en-US" sz="3000" smtClean="0">
                <a:solidFill>
                  <a:schemeClr val="tx1"/>
                </a:solidFill>
              </a:rPr>
              <a:t>Objective 3:</a:t>
            </a:r>
            <a:br>
              <a:rPr lang="en-US" sz="3000" smtClean="0">
                <a:solidFill>
                  <a:schemeClr val="tx1"/>
                </a:solidFill>
              </a:rPr>
            </a:br>
            <a:r>
              <a:rPr lang="en-US" sz="3000" smtClean="0"/>
              <a:t>How Do We Interpret the P-value?</a:t>
            </a:r>
          </a:p>
        </p:txBody>
      </p:sp>
      <p:sp>
        <p:nvSpPr>
          <p:cNvPr id="38916" name="Rectangle 3"/>
          <p:cNvSpPr>
            <a:spLocks noGrp="1" noChangeArrowheads="1"/>
          </p:cNvSpPr>
          <p:nvPr>
            <p:ph type="body" idx="1"/>
          </p:nvPr>
        </p:nvSpPr>
        <p:spPr>
          <a:xfrm>
            <a:off x="914400" y="1941513"/>
            <a:ext cx="7772400" cy="4189412"/>
          </a:xfrm>
        </p:spPr>
        <p:txBody>
          <a:bodyPr/>
          <a:lstStyle/>
          <a:p>
            <a:pPr eaLnBrk="1" hangingPunct="1"/>
            <a:r>
              <a:rPr lang="en-US" b="1" smtClean="0"/>
              <a:t>A significance test analyzes the strength of the evidence </a:t>
            </a:r>
            <a:r>
              <a:rPr lang="en-US" b="1" i="1" smtClean="0">
                <a:solidFill>
                  <a:schemeClr val="tx2"/>
                </a:solidFill>
              </a:rPr>
              <a:t>against</a:t>
            </a:r>
            <a:r>
              <a:rPr lang="en-US" b="1" smtClean="0"/>
              <a:t> the null hypothesis</a:t>
            </a:r>
          </a:p>
          <a:p>
            <a:pPr eaLnBrk="1" hangingPunct="1"/>
            <a:r>
              <a:rPr lang="en-US" b="1" smtClean="0"/>
              <a:t>We start by presuming that H</a:t>
            </a:r>
            <a:r>
              <a:rPr lang="en-US" b="1" baseline="-25000" smtClean="0"/>
              <a:t>0</a:t>
            </a:r>
            <a:r>
              <a:rPr lang="en-US" b="1" smtClean="0"/>
              <a:t> is true</a:t>
            </a:r>
          </a:p>
          <a:p>
            <a:pPr eaLnBrk="1" hangingPunct="1"/>
            <a:r>
              <a:rPr lang="en-US" b="1" smtClean="0"/>
              <a:t>The </a:t>
            </a:r>
            <a:r>
              <a:rPr lang="en-US" b="1" i="1" smtClean="0">
                <a:solidFill>
                  <a:schemeClr val="tx2"/>
                </a:solidFill>
              </a:rPr>
              <a:t>burden of proof</a:t>
            </a:r>
            <a:r>
              <a:rPr lang="en-US" b="1" smtClean="0"/>
              <a:t> is on H</a:t>
            </a:r>
            <a:r>
              <a:rPr lang="en-US" b="1" baseline="-25000" smtClean="0"/>
              <a:t>a</a:t>
            </a:r>
            <a:endParaRPr lang="en-US" b="1"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7FD3532B-BE51-4E39-9600-D9BB5DAD4EA7}" type="slidenum">
              <a:rPr lang="en-US"/>
              <a:pPr>
                <a:defRPr/>
              </a:pPr>
              <a:t>28</a:t>
            </a:fld>
            <a:endParaRPr lang="en-US"/>
          </a:p>
        </p:txBody>
      </p:sp>
      <p:sp>
        <p:nvSpPr>
          <p:cNvPr id="39939" name="Rectangle 2"/>
          <p:cNvSpPr>
            <a:spLocks noGrp="1" noChangeArrowheads="1"/>
          </p:cNvSpPr>
          <p:nvPr>
            <p:ph type="title"/>
          </p:nvPr>
        </p:nvSpPr>
        <p:spPr>
          <a:xfrm>
            <a:off x="914400" y="277813"/>
            <a:ext cx="7618413" cy="1143000"/>
          </a:xfrm>
        </p:spPr>
        <p:txBody>
          <a:bodyPr/>
          <a:lstStyle/>
          <a:p>
            <a:pPr eaLnBrk="1" hangingPunct="1"/>
            <a:r>
              <a:rPr lang="en-US" sz="3000" smtClean="0"/>
              <a:t>Learning </a:t>
            </a:r>
            <a:r>
              <a:rPr lang="en-US" sz="3000" smtClean="0">
                <a:solidFill>
                  <a:schemeClr val="tx1"/>
                </a:solidFill>
              </a:rPr>
              <a:t>Objective 3:</a:t>
            </a:r>
            <a:br>
              <a:rPr lang="en-US" sz="3000" smtClean="0">
                <a:solidFill>
                  <a:schemeClr val="tx1"/>
                </a:solidFill>
              </a:rPr>
            </a:br>
            <a:r>
              <a:rPr lang="en-US" sz="3000" smtClean="0"/>
              <a:t>How Do We Interpret the P-value?</a:t>
            </a:r>
          </a:p>
        </p:txBody>
      </p:sp>
      <p:sp>
        <p:nvSpPr>
          <p:cNvPr id="39940" name="Rectangle 3"/>
          <p:cNvSpPr>
            <a:spLocks noGrp="1" noChangeArrowheads="1"/>
          </p:cNvSpPr>
          <p:nvPr>
            <p:ph type="body" idx="1"/>
          </p:nvPr>
        </p:nvSpPr>
        <p:spPr/>
        <p:txBody>
          <a:bodyPr/>
          <a:lstStyle/>
          <a:p>
            <a:pPr eaLnBrk="1" hangingPunct="1"/>
            <a:r>
              <a:rPr lang="en-US" b="1" smtClean="0"/>
              <a:t>The approach used in hypothesis testing is called a </a:t>
            </a:r>
            <a:r>
              <a:rPr lang="en-US" b="1" i="1" smtClean="0">
                <a:solidFill>
                  <a:schemeClr val="tx2"/>
                </a:solidFill>
              </a:rPr>
              <a:t>proof by contradiction</a:t>
            </a:r>
            <a:endParaRPr lang="en-US" b="1" smtClean="0"/>
          </a:p>
          <a:p>
            <a:pPr eaLnBrk="1" hangingPunct="1"/>
            <a:r>
              <a:rPr lang="en-US" b="1" smtClean="0"/>
              <a:t>To convince ourselves that H</a:t>
            </a:r>
            <a:r>
              <a:rPr lang="en-US" b="1" baseline="-25000" smtClean="0"/>
              <a:t>a</a:t>
            </a:r>
            <a:r>
              <a:rPr lang="en-US" b="1" smtClean="0"/>
              <a:t> is true, we must show that data contradict H</a:t>
            </a:r>
            <a:r>
              <a:rPr lang="en-US" b="1" baseline="-25000" smtClean="0"/>
              <a:t>0</a:t>
            </a:r>
            <a:endParaRPr lang="en-US" b="1" smtClean="0"/>
          </a:p>
          <a:p>
            <a:pPr eaLnBrk="1" hangingPunct="1"/>
            <a:r>
              <a:rPr lang="en-US" b="1" i="1" smtClean="0">
                <a:solidFill>
                  <a:schemeClr val="tx2"/>
                </a:solidFill>
              </a:rPr>
              <a:t>If the P-value is small, the data contradict H</a:t>
            </a:r>
            <a:r>
              <a:rPr lang="en-US" b="1" i="1" baseline="-25000" smtClean="0">
                <a:solidFill>
                  <a:schemeClr val="tx2"/>
                </a:solidFill>
              </a:rPr>
              <a:t>0</a:t>
            </a:r>
            <a:r>
              <a:rPr lang="en-US" b="1" i="1" smtClean="0">
                <a:solidFill>
                  <a:schemeClr val="tx2"/>
                </a:solidFill>
              </a:rPr>
              <a:t> and support H</a:t>
            </a:r>
            <a:r>
              <a:rPr lang="en-US" b="1" i="1" baseline="-25000" smtClean="0">
                <a:solidFill>
                  <a:schemeClr val="tx2"/>
                </a:solidFill>
              </a:rPr>
              <a:t>a</a:t>
            </a:r>
            <a:endParaRPr lang="en-US" b="1" i="1" smtClean="0">
              <a:solidFill>
                <a:schemeClr val="tx2"/>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04822E16-A23A-4BF1-89D3-AA93E11912FA}" type="slidenum">
              <a:rPr lang="en-US"/>
              <a:pPr>
                <a:defRPr/>
              </a:pPr>
              <a:t>29</a:t>
            </a:fld>
            <a:endParaRPr lang="en-US"/>
          </a:p>
        </p:txBody>
      </p:sp>
      <p:sp>
        <p:nvSpPr>
          <p:cNvPr id="40963" name="Rectangle 2"/>
          <p:cNvSpPr>
            <a:spLocks noGrp="1" noChangeArrowheads="1"/>
          </p:cNvSpPr>
          <p:nvPr>
            <p:ph type="title"/>
          </p:nvPr>
        </p:nvSpPr>
        <p:spPr/>
        <p:txBody>
          <a:bodyPr/>
          <a:lstStyle/>
          <a:p>
            <a:pPr eaLnBrk="1" hangingPunct="1"/>
            <a:r>
              <a:rPr lang="en-US" sz="3000" smtClean="0"/>
              <a:t>Learning </a:t>
            </a:r>
            <a:r>
              <a:rPr lang="en-US" sz="3000" smtClean="0">
                <a:solidFill>
                  <a:schemeClr val="tx1"/>
                </a:solidFill>
              </a:rPr>
              <a:t>Objective 4:</a:t>
            </a:r>
            <a:br>
              <a:rPr lang="en-US" sz="3000" smtClean="0">
                <a:solidFill>
                  <a:schemeClr val="tx1"/>
                </a:solidFill>
              </a:rPr>
            </a:br>
            <a:r>
              <a:rPr lang="en-US" sz="3000" smtClean="0"/>
              <a:t>Two-Sided Significance Tests</a:t>
            </a:r>
          </a:p>
        </p:txBody>
      </p:sp>
      <p:sp>
        <p:nvSpPr>
          <p:cNvPr id="40964" name="Rectangle 3"/>
          <p:cNvSpPr>
            <a:spLocks noGrp="1" noChangeArrowheads="1"/>
          </p:cNvSpPr>
          <p:nvPr>
            <p:ph type="body" idx="1"/>
          </p:nvPr>
        </p:nvSpPr>
        <p:spPr/>
        <p:txBody>
          <a:bodyPr/>
          <a:lstStyle/>
          <a:p>
            <a:pPr eaLnBrk="1" hangingPunct="1"/>
            <a:r>
              <a:rPr lang="en-US" b="1" smtClean="0"/>
              <a:t>A two-sided alternative hypothesis has the form H</a:t>
            </a:r>
            <a:r>
              <a:rPr lang="en-US" b="1" baseline="-25000" smtClean="0"/>
              <a:t>a</a:t>
            </a:r>
            <a:r>
              <a:rPr lang="en-US" b="1" smtClean="0"/>
              <a:t>: p ≠ p</a:t>
            </a:r>
            <a:r>
              <a:rPr lang="en-US" b="1" baseline="-25000" smtClean="0"/>
              <a:t>0</a:t>
            </a:r>
            <a:endParaRPr lang="en-US" b="1" smtClean="0"/>
          </a:p>
          <a:p>
            <a:pPr eaLnBrk="1" hangingPunct="1"/>
            <a:r>
              <a:rPr lang="en-US" b="1" smtClean="0"/>
              <a:t>The P-value is the </a:t>
            </a:r>
            <a:r>
              <a:rPr lang="en-US" b="1" i="1" smtClean="0">
                <a:solidFill>
                  <a:schemeClr val="tx2"/>
                </a:solidFill>
              </a:rPr>
              <a:t>two-tail</a:t>
            </a:r>
            <a:r>
              <a:rPr lang="en-US" b="1" smtClean="0"/>
              <a:t> probability under the standard normal curve </a:t>
            </a:r>
          </a:p>
          <a:p>
            <a:pPr eaLnBrk="1" hangingPunct="1"/>
            <a:r>
              <a:rPr lang="en-US" b="1" smtClean="0"/>
              <a:t>We calculate this by finding the tail probability in a single tail and then doubling 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C21DC627-8D62-4F21-8E71-CC0A1766D1E5}" type="slidenum">
              <a:rPr lang="en-US"/>
              <a:pPr>
                <a:defRPr/>
              </a:pPr>
              <a:t>3</a:t>
            </a:fld>
            <a:endParaRPr lang="en-US"/>
          </a:p>
        </p:txBody>
      </p:sp>
      <p:sp>
        <p:nvSpPr>
          <p:cNvPr id="16387" name="Rectangle 2"/>
          <p:cNvSpPr>
            <a:spLocks noGrp="1" noChangeArrowheads="1"/>
          </p:cNvSpPr>
          <p:nvPr>
            <p:ph type="title"/>
          </p:nvPr>
        </p:nvSpPr>
        <p:spPr/>
        <p:txBody>
          <a:bodyPr/>
          <a:lstStyle/>
          <a:p>
            <a:pPr eaLnBrk="1" hangingPunct="1"/>
            <a:r>
              <a:rPr lang="en-US" sz="3000" smtClean="0"/>
              <a:t>Learning Objective 1</a:t>
            </a:r>
            <a:r>
              <a:rPr lang="en-US" sz="3000" smtClean="0">
                <a:solidFill>
                  <a:schemeClr val="tx1"/>
                </a:solidFill>
              </a:rPr>
              <a:t>:</a:t>
            </a:r>
            <a:br>
              <a:rPr lang="en-US" sz="3000" smtClean="0">
                <a:solidFill>
                  <a:schemeClr val="tx1"/>
                </a:solidFill>
              </a:rPr>
            </a:br>
            <a:r>
              <a:rPr lang="en-US" sz="3000" smtClean="0"/>
              <a:t>Significance Test</a:t>
            </a:r>
          </a:p>
        </p:txBody>
      </p:sp>
      <p:sp>
        <p:nvSpPr>
          <p:cNvPr id="16388" name="Rectangle 3"/>
          <p:cNvSpPr>
            <a:spLocks noGrp="1" noChangeArrowheads="1"/>
          </p:cNvSpPr>
          <p:nvPr>
            <p:ph type="body" idx="1"/>
          </p:nvPr>
        </p:nvSpPr>
        <p:spPr>
          <a:xfrm>
            <a:off x="914400" y="1676400"/>
            <a:ext cx="7772400" cy="4454525"/>
          </a:xfrm>
        </p:spPr>
        <p:txBody>
          <a:bodyPr/>
          <a:lstStyle/>
          <a:p>
            <a:pPr marL="533400" indent="-533400" eaLnBrk="1" hangingPunct="1"/>
            <a:r>
              <a:rPr lang="en-US" sz="2400" b="1" smtClean="0"/>
              <a:t>A </a:t>
            </a:r>
            <a:r>
              <a:rPr lang="en-US" sz="2400" b="1" i="1" smtClean="0">
                <a:solidFill>
                  <a:schemeClr val="tx2"/>
                </a:solidFill>
              </a:rPr>
              <a:t>significance test</a:t>
            </a:r>
            <a:r>
              <a:rPr lang="en-US" sz="2400" b="1" smtClean="0"/>
              <a:t> is a method of using data to summarize the evidence about a hypothesis</a:t>
            </a:r>
          </a:p>
          <a:p>
            <a:pPr marL="533400" indent="-533400" eaLnBrk="1" hangingPunct="1"/>
            <a:endParaRPr lang="en-US" sz="800" b="1" smtClean="0"/>
          </a:p>
          <a:p>
            <a:pPr marL="533400" indent="-533400" eaLnBrk="1" hangingPunct="1"/>
            <a:r>
              <a:rPr lang="en-US" sz="2400" b="1" smtClean="0"/>
              <a:t>A </a:t>
            </a:r>
            <a:r>
              <a:rPr lang="en-US" sz="2400" b="1" i="1" smtClean="0">
                <a:solidFill>
                  <a:schemeClr val="tx2"/>
                </a:solidFill>
              </a:rPr>
              <a:t>significance test</a:t>
            </a:r>
            <a:r>
              <a:rPr lang="en-US" sz="2400" b="1" smtClean="0"/>
              <a:t> about a hypothesis has </a:t>
            </a:r>
            <a:r>
              <a:rPr lang="en-US" sz="2400" b="1" i="1" smtClean="0">
                <a:solidFill>
                  <a:schemeClr val="tx2"/>
                </a:solidFill>
              </a:rPr>
              <a:t>five steps</a:t>
            </a:r>
          </a:p>
          <a:p>
            <a:pPr marL="952500" lvl="1" indent="-495300" eaLnBrk="1" hangingPunct="1">
              <a:buClr>
                <a:schemeClr val="tx1"/>
              </a:buClr>
              <a:buFont typeface="Wingdings" pitchFamily="32" charset="2"/>
              <a:buAutoNum type="arabicPeriod"/>
            </a:pPr>
            <a:r>
              <a:rPr lang="en-US" sz="2200" b="1" smtClean="0"/>
              <a:t>Assumptions</a:t>
            </a:r>
          </a:p>
          <a:p>
            <a:pPr marL="952500" lvl="1" indent="-495300" eaLnBrk="1" hangingPunct="1">
              <a:buClr>
                <a:schemeClr val="tx1"/>
              </a:buClr>
              <a:buFont typeface="Wingdings" pitchFamily="32" charset="2"/>
              <a:buAutoNum type="arabicPeriod"/>
            </a:pPr>
            <a:r>
              <a:rPr lang="en-US" sz="2200" b="1" smtClean="0"/>
              <a:t>Hypotheses</a:t>
            </a:r>
          </a:p>
          <a:p>
            <a:pPr marL="952500" lvl="1" indent="-495300" eaLnBrk="1" hangingPunct="1">
              <a:buClr>
                <a:schemeClr val="tx1"/>
              </a:buClr>
              <a:buFont typeface="Wingdings" pitchFamily="32" charset="2"/>
              <a:buAutoNum type="arabicPeriod"/>
            </a:pPr>
            <a:r>
              <a:rPr lang="en-US" sz="2200" b="1" smtClean="0"/>
              <a:t>Test Statistic</a:t>
            </a:r>
          </a:p>
          <a:p>
            <a:pPr marL="952500" lvl="1" indent="-495300" eaLnBrk="1" hangingPunct="1">
              <a:buClr>
                <a:schemeClr val="tx1"/>
              </a:buClr>
              <a:buFont typeface="Wingdings" pitchFamily="32" charset="2"/>
              <a:buAutoNum type="arabicPeriod"/>
            </a:pPr>
            <a:r>
              <a:rPr lang="en-US" sz="2200" b="1" smtClean="0"/>
              <a:t>P-value</a:t>
            </a:r>
          </a:p>
          <a:p>
            <a:pPr marL="952500" lvl="1" indent="-495300" eaLnBrk="1" hangingPunct="1">
              <a:buClr>
                <a:schemeClr val="tx1"/>
              </a:buClr>
              <a:buFont typeface="Wingdings" pitchFamily="32" charset="2"/>
              <a:buAutoNum type="arabicPeriod"/>
            </a:pPr>
            <a:r>
              <a:rPr lang="en-US" sz="2200" b="1" smtClean="0"/>
              <a:t>Conclusion</a:t>
            </a:r>
          </a:p>
          <a:p>
            <a:pPr marL="533400" indent="-533400" eaLnBrk="1" hangingPunct="1"/>
            <a:endParaRPr lang="en-US" sz="2400" b="1"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F8008F6A-1276-422D-AE1C-4612939C6496}" type="slidenum">
              <a:rPr lang="en-US"/>
              <a:pPr>
                <a:defRPr/>
              </a:pPr>
              <a:t>30</a:t>
            </a:fld>
            <a:endParaRPr lang="en-US"/>
          </a:p>
        </p:txBody>
      </p:sp>
      <p:sp>
        <p:nvSpPr>
          <p:cNvPr id="41987"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4:</a:t>
            </a:r>
            <a:br>
              <a:rPr lang="en-US" sz="3000" smtClean="0">
                <a:solidFill>
                  <a:schemeClr val="tx1"/>
                </a:solidFill>
              </a:rPr>
            </a:br>
            <a:r>
              <a:rPr lang="en-US" sz="3000" smtClean="0">
                <a:solidFill>
                  <a:schemeClr val="tx1"/>
                </a:solidFill>
              </a:rPr>
              <a:t>Example 2</a:t>
            </a:r>
          </a:p>
        </p:txBody>
      </p:sp>
      <p:sp>
        <p:nvSpPr>
          <p:cNvPr id="41988" name="Rectangle 3"/>
          <p:cNvSpPr>
            <a:spLocks noGrp="1" noChangeArrowheads="1"/>
          </p:cNvSpPr>
          <p:nvPr>
            <p:ph type="body" idx="1"/>
          </p:nvPr>
        </p:nvSpPr>
        <p:spPr>
          <a:xfrm>
            <a:off x="914400" y="2198688"/>
            <a:ext cx="7772400" cy="3932237"/>
          </a:xfrm>
        </p:spPr>
        <p:txBody>
          <a:bodyPr/>
          <a:lstStyle/>
          <a:p>
            <a:pPr eaLnBrk="1" hangingPunct="1"/>
            <a:r>
              <a:rPr lang="en-US" sz="2900" b="1" smtClean="0"/>
              <a:t>Study:  investigate whether dogs can be trained to distinguish a patient with bladder cancer by smelling compounds released in the patient’s urine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91FA1C35-A325-4B2E-B9E0-D54319B6DDFF}" type="slidenum">
              <a:rPr lang="en-US"/>
              <a:pPr>
                <a:defRPr/>
              </a:pPr>
              <a:t>31</a:t>
            </a:fld>
            <a:endParaRPr lang="en-US"/>
          </a:p>
        </p:txBody>
      </p:sp>
      <p:sp>
        <p:nvSpPr>
          <p:cNvPr id="43011"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4:</a:t>
            </a:r>
            <a:br>
              <a:rPr lang="en-US" sz="3000" smtClean="0">
                <a:solidFill>
                  <a:schemeClr val="tx1"/>
                </a:solidFill>
              </a:rPr>
            </a:br>
            <a:r>
              <a:rPr lang="en-US" sz="3000" smtClean="0">
                <a:solidFill>
                  <a:schemeClr val="tx1"/>
                </a:solidFill>
              </a:rPr>
              <a:t>Example 2</a:t>
            </a:r>
          </a:p>
        </p:txBody>
      </p:sp>
      <p:sp>
        <p:nvSpPr>
          <p:cNvPr id="43012" name="Rectangle 3"/>
          <p:cNvSpPr>
            <a:spLocks noGrp="1" noChangeArrowheads="1"/>
          </p:cNvSpPr>
          <p:nvPr>
            <p:ph type="body" idx="1"/>
          </p:nvPr>
        </p:nvSpPr>
        <p:spPr>
          <a:xfrm>
            <a:off x="914400" y="1941513"/>
            <a:ext cx="7772400" cy="4189412"/>
          </a:xfrm>
        </p:spPr>
        <p:txBody>
          <a:bodyPr/>
          <a:lstStyle/>
          <a:p>
            <a:pPr lvl="1" eaLnBrk="1" hangingPunct="1">
              <a:buClr>
                <a:schemeClr val="bg2"/>
              </a:buClr>
            </a:pPr>
            <a:r>
              <a:rPr lang="en-US" sz="3200" b="1" smtClean="0">
                <a:solidFill>
                  <a:schemeClr val="tx2"/>
                </a:solidFill>
              </a:rPr>
              <a:t>Experiment:</a:t>
            </a:r>
            <a:endParaRPr lang="en-US" sz="3200" b="1" smtClean="0"/>
          </a:p>
          <a:p>
            <a:pPr lvl="2" eaLnBrk="1" hangingPunct="1">
              <a:buClr>
                <a:schemeClr val="accent1"/>
              </a:buClr>
            </a:pPr>
            <a:r>
              <a:rPr lang="en-US" sz="2900" b="1" smtClean="0"/>
              <a:t>Each of 6 dogs was tested with 9 trials</a:t>
            </a:r>
          </a:p>
          <a:p>
            <a:pPr lvl="2" eaLnBrk="1" hangingPunct="1">
              <a:buClr>
                <a:schemeClr val="accent1"/>
              </a:buClr>
            </a:pPr>
            <a:r>
              <a:rPr lang="en-US" sz="2900" b="1" smtClean="0"/>
              <a:t>In each trial, one urine sample from a bladder cancer patient was randomly place among 6 control urine samples</a:t>
            </a:r>
          </a:p>
          <a:p>
            <a:pPr eaLnBrk="1" hangingPunct="1"/>
            <a:endParaRPr lang="en-US" sz="2500" b="1" smtClean="0">
              <a:solidFill>
                <a:schemeClr val="tx2"/>
              </a:solidFill>
            </a:endParaRPr>
          </a:p>
          <a:p>
            <a:pPr eaLnBrk="1" hangingPunct="1"/>
            <a:endParaRPr lang="en-US" b="1"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2E5D0889-6A94-48F1-8164-28A11E21FB12}" type="slidenum">
              <a:rPr lang="en-US"/>
              <a:pPr>
                <a:defRPr/>
              </a:pPr>
              <a:t>32</a:t>
            </a:fld>
            <a:endParaRPr lang="en-US"/>
          </a:p>
        </p:txBody>
      </p:sp>
      <p:sp>
        <p:nvSpPr>
          <p:cNvPr id="44035"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4:</a:t>
            </a:r>
            <a:br>
              <a:rPr lang="en-US" sz="3000" smtClean="0">
                <a:solidFill>
                  <a:schemeClr val="tx1"/>
                </a:solidFill>
              </a:rPr>
            </a:br>
            <a:r>
              <a:rPr lang="en-US" sz="3000" smtClean="0">
                <a:solidFill>
                  <a:schemeClr val="tx1"/>
                </a:solidFill>
              </a:rPr>
              <a:t>Example 2</a:t>
            </a:r>
          </a:p>
        </p:txBody>
      </p:sp>
      <p:sp>
        <p:nvSpPr>
          <p:cNvPr id="44036" name="Rectangle 3"/>
          <p:cNvSpPr>
            <a:spLocks noGrp="1" noChangeArrowheads="1"/>
          </p:cNvSpPr>
          <p:nvPr>
            <p:ph type="body" idx="1"/>
          </p:nvPr>
        </p:nvSpPr>
        <p:spPr>
          <a:xfrm>
            <a:off x="914400" y="2112963"/>
            <a:ext cx="7772400" cy="4017962"/>
          </a:xfrm>
        </p:spPr>
        <p:txBody>
          <a:bodyPr/>
          <a:lstStyle/>
          <a:p>
            <a:pPr eaLnBrk="1" hangingPunct="1"/>
            <a:r>
              <a:rPr lang="en-US" sz="2900" b="1" smtClean="0">
                <a:solidFill>
                  <a:schemeClr val="tx2"/>
                </a:solidFill>
              </a:rPr>
              <a:t>Results:</a:t>
            </a:r>
          </a:p>
          <a:p>
            <a:pPr eaLnBrk="1" hangingPunct="1">
              <a:buFont typeface="Wingdings" pitchFamily="32" charset="2"/>
              <a:buNone/>
            </a:pPr>
            <a:r>
              <a:rPr lang="en-US" sz="2900" b="1" smtClean="0"/>
              <a:t>   In a total of 54 trials with the six dogs, the dogs made the correct selection 22 times (a success rate of 0.407)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B1D0661C-EB4B-462A-92C7-78FC3655221C}" type="slidenum">
              <a:rPr lang="en-US"/>
              <a:pPr>
                <a:defRPr/>
              </a:pPr>
              <a:t>33</a:t>
            </a:fld>
            <a:endParaRPr lang="en-US"/>
          </a:p>
        </p:txBody>
      </p:sp>
      <p:sp>
        <p:nvSpPr>
          <p:cNvPr id="45059"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4:</a:t>
            </a:r>
            <a:br>
              <a:rPr lang="en-US" sz="3000" smtClean="0">
                <a:solidFill>
                  <a:schemeClr val="tx1"/>
                </a:solidFill>
              </a:rPr>
            </a:br>
            <a:r>
              <a:rPr lang="en-US" sz="3000" smtClean="0">
                <a:solidFill>
                  <a:schemeClr val="tx1"/>
                </a:solidFill>
              </a:rPr>
              <a:t>Example 2</a:t>
            </a:r>
          </a:p>
        </p:txBody>
      </p:sp>
      <p:sp>
        <p:nvSpPr>
          <p:cNvPr id="45060" name="Rectangle 3"/>
          <p:cNvSpPr>
            <a:spLocks noGrp="1" noChangeArrowheads="1"/>
          </p:cNvSpPr>
          <p:nvPr>
            <p:ph type="body" idx="1"/>
          </p:nvPr>
        </p:nvSpPr>
        <p:spPr>
          <a:xfrm>
            <a:off x="914400" y="2370138"/>
            <a:ext cx="7772400" cy="3760787"/>
          </a:xfrm>
        </p:spPr>
        <p:txBody>
          <a:bodyPr/>
          <a:lstStyle/>
          <a:p>
            <a:pPr eaLnBrk="1" hangingPunct="1"/>
            <a:r>
              <a:rPr lang="en-US" sz="2900" b="1" smtClean="0"/>
              <a:t>Does this study provide strong evidence that the dogs’ predictions were better or worse than with random guessing?</a:t>
            </a:r>
          </a:p>
          <a:p>
            <a:pPr eaLnBrk="1" hangingPunct="1"/>
            <a:endParaRPr lang="en-US" sz="2900" b="1"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10CD9233-17FB-4E6C-B78D-227AB48BD5AF}" type="slidenum">
              <a:rPr lang="en-US"/>
              <a:pPr>
                <a:defRPr/>
              </a:pPr>
              <a:t>34</a:t>
            </a:fld>
            <a:endParaRPr lang="en-US"/>
          </a:p>
        </p:txBody>
      </p:sp>
      <p:sp>
        <p:nvSpPr>
          <p:cNvPr id="46083"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4:</a:t>
            </a:r>
            <a:br>
              <a:rPr lang="en-US" sz="3000" smtClean="0">
                <a:solidFill>
                  <a:schemeClr val="tx1"/>
                </a:solidFill>
              </a:rPr>
            </a:br>
            <a:r>
              <a:rPr lang="en-US" sz="3000" smtClean="0">
                <a:solidFill>
                  <a:schemeClr val="tx1"/>
                </a:solidFill>
              </a:rPr>
              <a:t>Example 2</a:t>
            </a:r>
          </a:p>
        </p:txBody>
      </p:sp>
      <p:sp>
        <p:nvSpPr>
          <p:cNvPr id="46084" name="Rectangle 3"/>
          <p:cNvSpPr>
            <a:spLocks noGrp="1" noChangeArrowheads="1"/>
          </p:cNvSpPr>
          <p:nvPr>
            <p:ph type="body" idx="1"/>
          </p:nvPr>
        </p:nvSpPr>
        <p:spPr/>
        <p:txBody>
          <a:bodyPr/>
          <a:lstStyle/>
          <a:p>
            <a:pPr eaLnBrk="1" hangingPunct="1">
              <a:lnSpc>
                <a:spcPct val="90000"/>
              </a:lnSpc>
              <a:buFont typeface="Wingdings" pitchFamily="32" charset="2"/>
              <a:buNone/>
            </a:pPr>
            <a:r>
              <a:rPr lang="en-US" sz="2500" b="1" smtClean="0"/>
              <a:t>Step 1:  Check the sample size requirement:</a:t>
            </a:r>
          </a:p>
          <a:p>
            <a:pPr eaLnBrk="1" hangingPunct="1">
              <a:lnSpc>
                <a:spcPct val="90000"/>
              </a:lnSpc>
            </a:pPr>
            <a:r>
              <a:rPr lang="en-US" sz="2500" b="1" smtClean="0"/>
              <a:t>Is the sample size sufficiently large to use the hypothesis test for a population proportion?</a:t>
            </a:r>
          </a:p>
          <a:p>
            <a:pPr lvl="1" eaLnBrk="1" hangingPunct="1">
              <a:lnSpc>
                <a:spcPct val="90000"/>
              </a:lnSpc>
            </a:pPr>
            <a:r>
              <a:rPr lang="en-US" b="1" smtClean="0"/>
              <a:t>Is </a:t>
            </a:r>
            <a:r>
              <a:rPr lang="en-US" b="1" i="1" smtClean="0"/>
              <a:t>np</a:t>
            </a:r>
            <a:r>
              <a:rPr lang="en-US" b="1" baseline="-25000" smtClean="0"/>
              <a:t>0 </a:t>
            </a:r>
            <a:r>
              <a:rPr lang="en-US" b="1" smtClean="0"/>
              <a:t>&gt;15 and </a:t>
            </a:r>
            <a:r>
              <a:rPr lang="en-US" b="1" i="1" smtClean="0"/>
              <a:t>n</a:t>
            </a:r>
            <a:r>
              <a:rPr lang="en-US" b="1" smtClean="0"/>
              <a:t>(1-</a:t>
            </a:r>
            <a:r>
              <a:rPr lang="en-US" b="1" i="1" smtClean="0"/>
              <a:t>p</a:t>
            </a:r>
            <a:r>
              <a:rPr lang="en-US" b="1" baseline="-25000" smtClean="0"/>
              <a:t>0</a:t>
            </a:r>
            <a:r>
              <a:rPr lang="en-US" b="1" smtClean="0"/>
              <a:t>)</a:t>
            </a:r>
            <a:r>
              <a:rPr lang="en-US" b="1" baseline="-25000" smtClean="0"/>
              <a:t> </a:t>
            </a:r>
            <a:r>
              <a:rPr lang="en-US" b="1" smtClean="0"/>
              <a:t>&gt;15?</a:t>
            </a:r>
          </a:p>
          <a:p>
            <a:pPr lvl="1" eaLnBrk="1" hangingPunct="1">
              <a:lnSpc>
                <a:spcPct val="90000"/>
              </a:lnSpc>
            </a:pPr>
            <a:r>
              <a:rPr lang="en-US" b="1" smtClean="0"/>
              <a:t>54(1/7) = 7.7 and 54(6/7) = 46.3 </a:t>
            </a:r>
          </a:p>
          <a:p>
            <a:pPr eaLnBrk="1" hangingPunct="1">
              <a:lnSpc>
                <a:spcPct val="90000"/>
              </a:lnSpc>
            </a:pPr>
            <a:r>
              <a:rPr lang="en-US" sz="2500" b="1" smtClean="0"/>
              <a:t>The first, </a:t>
            </a:r>
            <a:r>
              <a:rPr lang="en-US" sz="2500" b="1" i="1" smtClean="0"/>
              <a:t>np</a:t>
            </a:r>
            <a:r>
              <a:rPr lang="en-US" sz="2500" b="1" baseline="-25000" smtClean="0"/>
              <a:t>0  </a:t>
            </a:r>
            <a:r>
              <a:rPr lang="en-US" sz="2500" b="1" smtClean="0"/>
              <a:t>is not large enough</a:t>
            </a:r>
          </a:p>
          <a:p>
            <a:pPr lvl="1" eaLnBrk="1" hangingPunct="1">
              <a:lnSpc>
                <a:spcPct val="90000"/>
              </a:lnSpc>
            </a:pPr>
            <a:r>
              <a:rPr lang="en-US" sz="2300" b="1" smtClean="0">
                <a:solidFill>
                  <a:schemeClr val="tx2"/>
                </a:solidFill>
              </a:rPr>
              <a:t>We will see that the two-sided test is robust when this assumption is not satisfied</a:t>
            </a:r>
            <a:r>
              <a:rPr lang="en-US" sz="2300" b="1" smtClean="0"/>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9B16C266-C376-4747-A061-4FECE784187B}" type="slidenum">
              <a:rPr lang="en-US"/>
              <a:pPr>
                <a:defRPr/>
              </a:pPr>
              <a:t>35</a:t>
            </a:fld>
            <a:endParaRPr lang="en-US"/>
          </a:p>
        </p:txBody>
      </p:sp>
      <p:sp>
        <p:nvSpPr>
          <p:cNvPr id="47107"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4:</a:t>
            </a:r>
            <a:br>
              <a:rPr lang="en-US" sz="3000" smtClean="0">
                <a:solidFill>
                  <a:schemeClr val="tx1"/>
                </a:solidFill>
              </a:rPr>
            </a:br>
            <a:r>
              <a:rPr lang="en-US" sz="3000" smtClean="0">
                <a:solidFill>
                  <a:schemeClr val="tx1"/>
                </a:solidFill>
              </a:rPr>
              <a:t>Example 2</a:t>
            </a:r>
          </a:p>
        </p:txBody>
      </p:sp>
      <p:sp>
        <p:nvSpPr>
          <p:cNvPr id="47108" name="Rectangle 3"/>
          <p:cNvSpPr>
            <a:spLocks noGrp="1" noChangeArrowheads="1"/>
          </p:cNvSpPr>
          <p:nvPr>
            <p:ph type="body" idx="1"/>
          </p:nvPr>
        </p:nvSpPr>
        <p:spPr/>
        <p:txBody>
          <a:bodyPr/>
          <a:lstStyle/>
          <a:p>
            <a:pPr eaLnBrk="1" hangingPunct="1">
              <a:buFont typeface="Wingdings" pitchFamily="32" charset="2"/>
              <a:buNone/>
            </a:pPr>
            <a:r>
              <a:rPr lang="en-US" b="1" u="sng" smtClean="0"/>
              <a:t>Step 2:  Hypotheses</a:t>
            </a:r>
          </a:p>
          <a:p>
            <a:pPr eaLnBrk="1" hangingPunct="1"/>
            <a:endParaRPr lang="en-US" sz="900" b="1" smtClean="0"/>
          </a:p>
          <a:p>
            <a:pPr lvl="1" eaLnBrk="1" hangingPunct="1">
              <a:buClr>
                <a:schemeClr val="bg2"/>
              </a:buClr>
            </a:pPr>
            <a:r>
              <a:rPr lang="en-US" sz="2800" b="1" smtClean="0"/>
              <a:t>H</a:t>
            </a:r>
            <a:r>
              <a:rPr lang="en-US" sz="2800" b="1" baseline="-25000" smtClean="0"/>
              <a:t>0:</a:t>
            </a:r>
            <a:r>
              <a:rPr lang="en-US" sz="2800" b="1" smtClean="0"/>
              <a:t> </a:t>
            </a:r>
            <a:r>
              <a:rPr lang="en-US" sz="2800" b="1" i="1" smtClean="0"/>
              <a:t>p</a:t>
            </a:r>
            <a:r>
              <a:rPr lang="en-US" sz="2800" b="1" smtClean="0"/>
              <a:t> = 1/7</a:t>
            </a:r>
          </a:p>
          <a:p>
            <a:pPr lvl="1" eaLnBrk="1" hangingPunct="1">
              <a:buClr>
                <a:schemeClr val="bg2"/>
              </a:buClr>
            </a:pPr>
            <a:endParaRPr lang="en-US" sz="1000" b="1" smtClean="0"/>
          </a:p>
          <a:p>
            <a:pPr lvl="1" eaLnBrk="1" hangingPunct="1">
              <a:buClr>
                <a:schemeClr val="bg2"/>
              </a:buClr>
            </a:pPr>
            <a:r>
              <a:rPr lang="en-US" sz="2800" b="1" smtClean="0"/>
              <a:t>H</a:t>
            </a:r>
            <a:r>
              <a:rPr lang="en-US" sz="2800" b="1" baseline="-25000" smtClean="0"/>
              <a:t>a:</a:t>
            </a:r>
            <a:r>
              <a:rPr lang="en-US" sz="2800" b="1" smtClean="0"/>
              <a:t> </a:t>
            </a:r>
            <a:r>
              <a:rPr lang="en-US" sz="2800" b="1" i="1" smtClean="0"/>
              <a:t>p</a:t>
            </a:r>
            <a:r>
              <a:rPr lang="en-US" sz="2800" b="1" smtClean="0"/>
              <a:t> ≠ 1/7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A94ED218-4AB9-4B7E-A7EA-245185E148A4}" type="slidenum">
              <a:rPr lang="en-US"/>
              <a:pPr>
                <a:defRPr/>
              </a:pPr>
              <a:t>36</a:t>
            </a:fld>
            <a:endParaRPr lang="en-US"/>
          </a:p>
        </p:txBody>
      </p:sp>
      <p:sp>
        <p:nvSpPr>
          <p:cNvPr id="3076"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4:</a:t>
            </a:r>
            <a:br>
              <a:rPr lang="en-US" sz="3000" smtClean="0">
                <a:solidFill>
                  <a:schemeClr val="tx1"/>
                </a:solidFill>
              </a:rPr>
            </a:br>
            <a:r>
              <a:rPr lang="en-US" sz="3000" smtClean="0">
                <a:solidFill>
                  <a:schemeClr val="tx1"/>
                </a:solidFill>
              </a:rPr>
              <a:t>Example 2</a:t>
            </a:r>
          </a:p>
        </p:txBody>
      </p:sp>
      <p:sp>
        <p:nvSpPr>
          <p:cNvPr id="3077" name="Rectangle 3"/>
          <p:cNvSpPr>
            <a:spLocks noGrp="1" noChangeArrowheads="1"/>
          </p:cNvSpPr>
          <p:nvPr>
            <p:ph type="body" sz="half" idx="1"/>
          </p:nvPr>
        </p:nvSpPr>
        <p:spPr>
          <a:xfrm>
            <a:off x="914400" y="1600200"/>
            <a:ext cx="7618413" cy="4530725"/>
          </a:xfrm>
        </p:spPr>
        <p:txBody>
          <a:bodyPr/>
          <a:lstStyle/>
          <a:p>
            <a:pPr eaLnBrk="1" hangingPunct="1">
              <a:buFont typeface="Wingdings" pitchFamily="32" charset="2"/>
              <a:buNone/>
            </a:pPr>
            <a:r>
              <a:rPr lang="en-US" b="1" u="sng" smtClean="0"/>
              <a:t>Step 3:  Test Statistic</a:t>
            </a:r>
          </a:p>
        </p:txBody>
      </p:sp>
      <p:graphicFrame>
        <p:nvGraphicFramePr>
          <p:cNvPr id="3074" name="Object 4"/>
          <p:cNvGraphicFramePr>
            <a:graphicFrameLocks noChangeAspect="1"/>
          </p:cNvGraphicFramePr>
          <p:nvPr>
            <p:ph sz="half" idx="2"/>
          </p:nvPr>
        </p:nvGraphicFramePr>
        <p:xfrm>
          <a:off x="2643188" y="2968625"/>
          <a:ext cx="4389437" cy="1793875"/>
        </p:xfrm>
        <a:graphic>
          <a:graphicData uri="http://schemas.openxmlformats.org/presentationml/2006/ole">
            <p:oleObj spid="_x0000_s3074" name="Equation" r:id="rId4" imgW="1460500" imgH="596900" progId="Equation.3">
              <p:embed/>
            </p:oleObj>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1266C4C2-9E89-4819-8AD1-33126D7218D1}" type="slidenum">
              <a:rPr lang="en-US"/>
              <a:pPr>
                <a:defRPr/>
              </a:pPr>
              <a:t>37</a:t>
            </a:fld>
            <a:endParaRPr lang="en-US"/>
          </a:p>
        </p:txBody>
      </p:sp>
      <p:sp>
        <p:nvSpPr>
          <p:cNvPr id="48131"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4:</a:t>
            </a:r>
            <a:br>
              <a:rPr lang="en-US" sz="3000" smtClean="0">
                <a:solidFill>
                  <a:schemeClr val="tx1"/>
                </a:solidFill>
              </a:rPr>
            </a:br>
            <a:r>
              <a:rPr lang="en-US" sz="3000" smtClean="0">
                <a:solidFill>
                  <a:schemeClr val="tx1"/>
                </a:solidFill>
              </a:rPr>
              <a:t>Example 2</a:t>
            </a:r>
          </a:p>
        </p:txBody>
      </p:sp>
      <p:sp>
        <p:nvSpPr>
          <p:cNvPr id="48132" name="Rectangle 3"/>
          <p:cNvSpPr>
            <a:spLocks noGrp="1" noChangeArrowheads="1"/>
          </p:cNvSpPr>
          <p:nvPr>
            <p:ph type="body" idx="1"/>
          </p:nvPr>
        </p:nvSpPr>
        <p:spPr/>
        <p:txBody>
          <a:bodyPr/>
          <a:lstStyle/>
          <a:p>
            <a:pPr eaLnBrk="1" hangingPunct="1">
              <a:buFont typeface="Wingdings" pitchFamily="32" charset="2"/>
              <a:buNone/>
            </a:pPr>
            <a:r>
              <a:rPr lang="en-US" b="1" u="sng" smtClean="0"/>
              <a:t>Step 4:  P-value</a:t>
            </a:r>
          </a:p>
        </p:txBody>
      </p:sp>
      <p:pic>
        <p:nvPicPr>
          <p:cNvPr id="48133" name="Picture 4" descr="fig8"/>
          <p:cNvPicPr>
            <a:picLocks noChangeAspect="1" noChangeArrowheads="1"/>
          </p:cNvPicPr>
          <p:nvPr/>
        </p:nvPicPr>
        <p:blipFill>
          <a:blip r:embed="rId3" cstate="print"/>
          <a:srcRect/>
          <a:stretch>
            <a:fillRect/>
          </a:stretch>
        </p:blipFill>
        <p:spPr bwMode="auto">
          <a:xfrm>
            <a:off x="1219200" y="2438400"/>
            <a:ext cx="6629400" cy="3821113"/>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A6303026-D1B2-455E-BC82-E2A3DD98E6F3}" type="slidenum">
              <a:rPr lang="en-US"/>
              <a:pPr>
                <a:defRPr/>
              </a:pPr>
              <a:t>38</a:t>
            </a:fld>
            <a:endParaRPr lang="en-US"/>
          </a:p>
        </p:txBody>
      </p:sp>
      <p:sp>
        <p:nvSpPr>
          <p:cNvPr id="49155"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4:</a:t>
            </a:r>
            <a:br>
              <a:rPr lang="en-US" sz="3000" smtClean="0">
                <a:solidFill>
                  <a:schemeClr val="tx1"/>
                </a:solidFill>
              </a:rPr>
            </a:br>
            <a:r>
              <a:rPr lang="en-US" sz="3000" smtClean="0">
                <a:solidFill>
                  <a:schemeClr val="tx1"/>
                </a:solidFill>
              </a:rPr>
              <a:t>Example 2</a:t>
            </a:r>
          </a:p>
        </p:txBody>
      </p:sp>
      <p:sp>
        <p:nvSpPr>
          <p:cNvPr id="49156" name="Rectangle 3"/>
          <p:cNvSpPr>
            <a:spLocks noGrp="1" noChangeArrowheads="1"/>
          </p:cNvSpPr>
          <p:nvPr>
            <p:ph type="body" idx="1"/>
          </p:nvPr>
        </p:nvSpPr>
        <p:spPr/>
        <p:txBody>
          <a:bodyPr/>
          <a:lstStyle/>
          <a:p>
            <a:pPr eaLnBrk="1" hangingPunct="1">
              <a:buFont typeface="Wingdings" pitchFamily="32" charset="2"/>
              <a:buNone/>
            </a:pPr>
            <a:r>
              <a:rPr lang="en-US" b="1" u="sng" smtClean="0"/>
              <a:t>Step 5:  Conclusion</a:t>
            </a:r>
          </a:p>
          <a:p>
            <a:pPr eaLnBrk="1" hangingPunct="1"/>
            <a:r>
              <a:rPr lang="en-US" b="1" smtClean="0"/>
              <a:t>Since the P-value is very small and the sample proportion is greater than 1/7, the evidence strongly suggests that the dogs’ selections are </a:t>
            </a:r>
            <a:r>
              <a:rPr lang="en-US" b="1" i="1" smtClean="0">
                <a:solidFill>
                  <a:schemeClr val="tx2"/>
                </a:solidFill>
              </a:rPr>
              <a:t>better</a:t>
            </a:r>
            <a:r>
              <a:rPr lang="en-US" b="1" smtClean="0"/>
              <a:t> than random guessing</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58EC5C8E-10B2-40B9-91C9-E8A8C271F6BA}" type="slidenum">
              <a:rPr lang="en-US"/>
              <a:pPr>
                <a:defRPr/>
              </a:pPr>
              <a:t>39</a:t>
            </a:fld>
            <a:endParaRPr lang="en-US"/>
          </a:p>
        </p:txBody>
      </p:sp>
      <p:sp>
        <p:nvSpPr>
          <p:cNvPr id="50179" name="Rectangle 2"/>
          <p:cNvSpPr>
            <a:spLocks noGrp="1" noChangeArrowheads="1"/>
          </p:cNvSpPr>
          <p:nvPr>
            <p:ph type="title"/>
          </p:nvPr>
        </p:nvSpPr>
        <p:spPr>
          <a:noFill/>
        </p:spPr>
        <p:txBody>
          <a:bodyPr/>
          <a:lstStyle/>
          <a:p>
            <a:pPr eaLnBrk="1" hangingPunct="1"/>
            <a:r>
              <a:rPr lang="en-US" sz="3000" smtClean="0">
                <a:solidFill>
                  <a:schemeClr val="tx1"/>
                </a:solidFill>
              </a:rPr>
              <a:t>Learning Objective 4:</a:t>
            </a:r>
            <a:br>
              <a:rPr lang="en-US" sz="3000" smtClean="0">
                <a:solidFill>
                  <a:schemeClr val="tx1"/>
                </a:solidFill>
              </a:rPr>
            </a:br>
            <a:r>
              <a:rPr lang="en-US" sz="3000" smtClean="0">
                <a:solidFill>
                  <a:schemeClr val="tx1"/>
                </a:solidFill>
              </a:rPr>
              <a:t>Example 2</a:t>
            </a:r>
          </a:p>
        </p:txBody>
      </p:sp>
      <p:sp>
        <p:nvSpPr>
          <p:cNvPr id="50180" name="Rectangle 3"/>
          <p:cNvSpPr>
            <a:spLocks noGrp="1" noChangeArrowheads="1"/>
          </p:cNvSpPr>
          <p:nvPr>
            <p:ph type="body" idx="1"/>
          </p:nvPr>
        </p:nvSpPr>
        <p:spPr/>
        <p:txBody>
          <a:bodyPr/>
          <a:lstStyle/>
          <a:p>
            <a:pPr eaLnBrk="1" hangingPunct="1"/>
            <a:r>
              <a:rPr lang="en-US" sz="2400" b="1" smtClean="0"/>
              <a:t>Insight:</a:t>
            </a:r>
          </a:p>
          <a:p>
            <a:pPr lvl="1" eaLnBrk="1" hangingPunct="1"/>
            <a:r>
              <a:rPr lang="en-US" sz="2400" b="1" smtClean="0"/>
              <a:t>In this study, the subjects were a </a:t>
            </a:r>
            <a:r>
              <a:rPr lang="en-US" sz="2400" b="1" i="1" smtClean="0">
                <a:solidFill>
                  <a:schemeClr val="tx2"/>
                </a:solidFill>
              </a:rPr>
              <a:t>convenience sample</a:t>
            </a:r>
            <a:r>
              <a:rPr lang="en-US" sz="2400" b="1" smtClean="0"/>
              <a:t> rather than a random sample from some population</a:t>
            </a:r>
          </a:p>
          <a:p>
            <a:pPr lvl="1" eaLnBrk="1" hangingPunct="1"/>
            <a:r>
              <a:rPr lang="en-US" sz="2400" b="1" smtClean="0"/>
              <a:t>Also, the dogs were not randomly selected</a:t>
            </a:r>
          </a:p>
          <a:p>
            <a:pPr lvl="1" eaLnBrk="1" hangingPunct="1"/>
            <a:r>
              <a:rPr lang="en-US" sz="2400" b="1" smtClean="0"/>
              <a:t>Any inferential predictions are highly tentative.</a:t>
            </a:r>
            <a:r>
              <a:rPr lang="en-US" sz="2400" b="1" smtClean="0">
                <a:solidFill>
                  <a:schemeClr val="accent2"/>
                </a:solidFill>
              </a:rPr>
              <a:t>  </a:t>
            </a:r>
            <a:r>
              <a:rPr lang="en-US" sz="2400" b="1" smtClean="0"/>
              <a:t>They are valid only to the extent that the patients and the dogs are representative of their populations</a:t>
            </a:r>
          </a:p>
          <a:p>
            <a:pPr lvl="1" eaLnBrk="1" hangingPunct="1"/>
            <a:r>
              <a:rPr lang="en-US" sz="2400" b="1" smtClean="0"/>
              <a:t>The predictions become more conclusive if similar results occur in other studies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D641C44D-82C0-4085-91D3-B5CA5812DAFA}" type="slidenum">
              <a:rPr lang="en-US"/>
              <a:pPr>
                <a:defRPr/>
              </a:pPr>
              <a:t>4</a:t>
            </a:fld>
            <a:endParaRPr lang="en-US"/>
          </a:p>
        </p:txBody>
      </p:sp>
      <p:sp>
        <p:nvSpPr>
          <p:cNvPr id="17411" name="Rectangle 2"/>
          <p:cNvSpPr>
            <a:spLocks noGrp="1" noChangeArrowheads="1"/>
          </p:cNvSpPr>
          <p:nvPr>
            <p:ph type="title"/>
          </p:nvPr>
        </p:nvSpPr>
        <p:spPr/>
        <p:txBody>
          <a:bodyPr/>
          <a:lstStyle/>
          <a:p>
            <a:pPr eaLnBrk="1" hangingPunct="1"/>
            <a:r>
              <a:rPr lang="en-US" sz="3000" smtClean="0"/>
              <a:t>Learning Objective 2</a:t>
            </a:r>
            <a:r>
              <a:rPr lang="en-US" sz="3000" smtClean="0">
                <a:solidFill>
                  <a:schemeClr val="tx1"/>
                </a:solidFill>
              </a:rPr>
              <a:t>:</a:t>
            </a:r>
            <a:br>
              <a:rPr lang="en-US" sz="3000" smtClean="0">
                <a:solidFill>
                  <a:schemeClr val="tx1"/>
                </a:solidFill>
              </a:rPr>
            </a:br>
            <a:r>
              <a:rPr lang="en-US" sz="3000" smtClean="0"/>
              <a:t>Step 1:  Assumptions</a:t>
            </a:r>
          </a:p>
        </p:txBody>
      </p:sp>
      <p:sp>
        <p:nvSpPr>
          <p:cNvPr id="17412" name="Rectangle 3"/>
          <p:cNvSpPr>
            <a:spLocks noGrp="1" noChangeArrowheads="1"/>
          </p:cNvSpPr>
          <p:nvPr>
            <p:ph type="body" idx="1"/>
          </p:nvPr>
        </p:nvSpPr>
        <p:spPr/>
        <p:txBody>
          <a:bodyPr/>
          <a:lstStyle/>
          <a:p>
            <a:pPr eaLnBrk="1" hangingPunct="1"/>
            <a:r>
              <a:rPr lang="en-US" b="1" smtClean="0"/>
              <a:t>A (significance) test assumes that the data production used randomization</a:t>
            </a:r>
          </a:p>
          <a:p>
            <a:pPr eaLnBrk="1" hangingPunct="1"/>
            <a:endParaRPr lang="en-US" sz="900" b="1" smtClean="0"/>
          </a:p>
          <a:p>
            <a:pPr eaLnBrk="1" hangingPunct="1"/>
            <a:r>
              <a:rPr lang="en-US" b="1" smtClean="0"/>
              <a:t>Other assumptions may include:</a:t>
            </a:r>
          </a:p>
          <a:p>
            <a:pPr lvl="1" eaLnBrk="1" hangingPunct="1"/>
            <a:r>
              <a:rPr lang="en-US" b="1" smtClean="0"/>
              <a:t>Assumptions about the sample size</a:t>
            </a:r>
          </a:p>
          <a:p>
            <a:pPr lvl="1" eaLnBrk="1" hangingPunct="1"/>
            <a:r>
              <a:rPr lang="en-US" b="1" smtClean="0"/>
              <a:t>Assumptions about the shape of the population distribution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2"/>
          </p:nvPr>
        </p:nvSpPr>
        <p:spPr/>
        <p:txBody>
          <a:bodyPr/>
          <a:lstStyle/>
          <a:p>
            <a:pPr>
              <a:defRPr/>
            </a:pPr>
            <a:fld id="{7E2019DD-5C7B-40F1-8E36-17C1974D889B}" type="slidenum">
              <a:rPr lang="en-US"/>
              <a:pPr>
                <a:defRPr/>
              </a:pPr>
              <a:t>40</a:t>
            </a:fld>
            <a:endParaRPr lang="en-US"/>
          </a:p>
        </p:txBody>
      </p:sp>
      <p:sp>
        <p:nvSpPr>
          <p:cNvPr id="51203" name="Rectangle 2"/>
          <p:cNvSpPr>
            <a:spLocks noGrp="1" noChangeArrowheads="1"/>
          </p:cNvSpPr>
          <p:nvPr>
            <p:ph type="title"/>
          </p:nvPr>
        </p:nvSpPr>
        <p:spPr/>
        <p:txBody>
          <a:bodyPr/>
          <a:lstStyle/>
          <a:p>
            <a:pPr eaLnBrk="1" hangingPunct="1"/>
            <a:r>
              <a:rPr lang="en-US" sz="3000" smtClean="0"/>
              <a:t>Learning </a:t>
            </a:r>
            <a:r>
              <a:rPr lang="en-US" sz="3000" smtClean="0">
                <a:solidFill>
                  <a:schemeClr val="tx1"/>
                </a:solidFill>
              </a:rPr>
              <a:t>Objective 4:</a:t>
            </a:r>
            <a:r>
              <a:rPr lang="en-US" sz="3000" smtClean="0"/>
              <a:t/>
            </a:r>
            <a:br>
              <a:rPr lang="en-US" sz="3000" smtClean="0"/>
            </a:br>
            <a:r>
              <a:rPr lang="en-US" sz="3000" smtClean="0"/>
              <a:t>Example 2</a:t>
            </a:r>
          </a:p>
        </p:txBody>
      </p:sp>
      <p:pic>
        <p:nvPicPr>
          <p:cNvPr id="51204" name="Picture 3"/>
          <p:cNvPicPr>
            <a:picLocks noChangeAspect="1" noChangeArrowheads="1"/>
          </p:cNvPicPr>
          <p:nvPr/>
        </p:nvPicPr>
        <p:blipFill>
          <a:blip r:embed="rId2" cstate="print"/>
          <a:srcRect/>
          <a:stretch>
            <a:fillRect/>
          </a:stretch>
        </p:blipFill>
        <p:spPr bwMode="auto">
          <a:xfrm>
            <a:off x="1606550" y="2470150"/>
            <a:ext cx="5929313" cy="1924050"/>
          </a:xfrm>
          <a:prstGeom prst="rect">
            <a:avLst/>
          </a:prstGeom>
          <a:noFill/>
          <a:ln w="9525">
            <a:noFill/>
            <a:miter lim="800000"/>
            <a:headEnd/>
            <a:tailEnd/>
          </a:ln>
        </p:spPr>
      </p:pic>
      <p:pic>
        <p:nvPicPr>
          <p:cNvPr id="51205" name="Picture 4"/>
          <p:cNvPicPr>
            <a:picLocks noChangeAspect="1" noChangeArrowheads="1"/>
          </p:cNvPicPr>
          <p:nvPr/>
        </p:nvPicPr>
        <p:blipFill>
          <a:blip r:embed="rId3" cstate="print"/>
          <a:srcRect/>
          <a:stretch>
            <a:fillRect/>
          </a:stretch>
        </p:blipFill>
        <p:spPr bwMode="auto">
          <a:xfrm>
            <a:off x="3124200" y="4724400"/>
            <a:ext cx="2913063" cy="1935163"/>
          </a:xfrm>
          <a:prstGeom prst="rect">
            <a:avLst/>
          </a:prstGeom>
          <a:noFill/>
          <a:ln w="9525">
            <a:noFill/>
            <a:miter lim="800000"/>
            <a:headEnd/>
            <a:tailEnd/>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ide Number Placeholder 5"/>
          <p:cNvSpPr>
            <a:spLocks noGrp="1"/>
          </p:cNvSpPr>
          <p:nvPr>
            <p:ph type="sldNum" sz="quarter" idx="12"/>
          </p:nvPr>
        </p:nvSpPr>
        <p:spPr/>
        <p:txBody>
          <a:bodyPr/>
          <a:lstStyle/>
          <a:p>
            <a:pPr>
              <a:defRPr/>
            </a:pPr>
            <a:fld id="{47C9BD98-14BC-4FFF-AD92-31DD543FD9E7}" type="slidenum">
              <a:rPr lang="en-US"/>
              <a:pPr>
                <a:defRPr/>
              </a:pPr>
              <a:t>41</a:t>
            </a:fld>
            <a:endParaRPr lang="en-US"/>
          </a:p>
        </p:txBody>
      </p:sp>
      <p:sp>
        <p:nvSpPr>
          <p:cNvPr id="52227" name="Rectangle 2"/>
          <p:cNvSpPr>
            <a:spLocks noGrp="1" noChangeArrowheads="1"/>
          </p:cNvSpPr>
          <p:nvPr>
            <p:ph type="title"/>
          </p:nvPr>
        </p:nvSpPr>
        <p:spPr/>
        <p:txBody>
          <a:bodyPr/>
          <a:lstStyle/>
          <a:p>
            <a:pPr eaLnBrk="1" hangingPunct="1"/>
            <a:r>
              <a:rPr lang="en-US" sz="3000" smtClean="0"/>
              <a:t>Learning </a:t>
            </a:r>
            <a:r>
              <a:rPr lang="en-US" sz="3000" smtClean="0">
                <a:solidFill>
                  <a:schemeClr val="tx1"/>
                </a:solidFill>
              </a:rPr>
              <a:t>Objective 5:</a:t>
            </a:r>
            <a:br>
              <a:rPr lang="en-US" sz="3000" smtClean="0">
                <a:solidFill>
                  <a:schemeClr val="tx1"/>
                </a:solidFill>
              </a:rPr>
            </a:br>
            <a:r>
              <a:rPr lang="en-US" sz="3000" smtClean="0"/>
              <a:t>Summary of P-values for Different Alternative Hypotheses</a:t>
            </a:r>
          </a:p>
        </p:txBody>
      </p:sp>
      <p:graphicFrame>
        <p:nvGraphicFramePr>
          <p:cNvPr id="474115" name="Group 3"/>
          <p:cNvGraphicFramePr>
            <a:graphicFrameLocks noGrp="1"/>
          </p:cNvGraphicFramePr>
          <p:nvPr>
            <p:ph idx="1"/>
          </p:nvPr>
        </p:nvGraphicFramePr>
        <p:xfrm>
          <a:off x="1828800" y="2438400"/>
          <a:ext cx="5105400" cy="3505200"/>
        </p:xfrm>
        <a:graphic>
          <a:graphicData uri="http://schemas.openxmlformats.org/drawingml/2006/table">
            <a:tbl>
              <a:tblPr/>
              <a:tblGrid>
                <a:gridCol w="2552700"/>
                <a:gridCol w="2552700"/>
              </a:tblGrid>
              <a:tr h="8763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1" i="0" u="none" strike="noStrike" cap="none" normalizeH="0" baseline="0" smtClean="0">
                          <a:ln>
                            <a:noFill/>
                          </a:ln>
                          <a:solidFill>
                            <a:schemeClr val="tx1"/>
                          </a:solidFill>
                          <a:effectLst/>
                          <a:latin typeface="Arial" charset="0"/>
                          <a:cs typeface="Arial" charset="0"/>
                        </a:rPr>
                        <a:t>Alternative Hypothesis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1" i="0" u="none" strike="noStrike" cap="none" normalizeH="0" baseline="0" smtClean="0">
                          <a:ln>
                            <a:noFill/>
                          </a:ln>
                          <a:solidFill>
                            <a:schemeClr val="tx1"/>
                          </a:solidFill>
                          <a:effectLst/>
                          <a:latin typeface="Arial" charset="0"/>
                          <a:cs typeface="Arial" charset="0"/>
                        </a:rPr>
                        <a:t>P-value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8763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0" i="0" u="none" strike="noStrike" cap="none" normalizeH="0" baseline="0" smtClean="0">
                          <a:ln>
                            <a:noFill/>
                          </a:ln>
                          <a:solidFill>
                            <a:schemeClr val="tx1"/>
                          </a:solidFill>
                          <a:effectLst/>
                          <a:latin typeface="Arial" charset="0"/>
                          <a:cs typeface="Arial" charset="0"/>
                        </a:rPr>
                        <a:t>  </a:t>
                      </a:r>
                      <a:r>
                        <a:rPr kumimoji="0" lang="en-US" sz="2400" b="1" i="0" u="none" strike="noStrike" cap="none" normalizeH="0" baseline="0" smtClean="0">
                          <a:ln>
                            <a:noFill/>
                          </a:ln>
                          <a:solidFill>
                            <a:schemeClr val="tx1"/>
                          </a:solidFill>
                          <a:effectLst/>
                          <a:latin typeface="Arial" charset="0"/>
                          <a:cs typeface="Arial" charset="0"/>
                        </a:rPr>
                        <a:t>H</a:t>
                      </a:r>
                      <a:r>
                        <a:rPr kumimoji="0" lang="en-US" sz="2400" b="1" i="0" u="none" strike="noStrike" cap="none" normalizeH="0" baseline="-25000" smtClean="0">
                          <a:ln>
                            <a:noFill/>
                          </a:ln>
                          <a:solidFill>
                            <a:schemeClr val="tx1"/>
                          </a:solidFill>
                          <a:effectLst/>
                          <a:latin typeface="Arial" charset="0"/>
                          <a:cs typeface="Arial" charset="0"/>
                        </a:rPr>
                        <a:t>a</a:t>
                      </a:r>
                      <a:r>
                        <a:rPr kumimoji="0" lang="en-US" sz="2400" b="1" i="0" u="none" strike="noStrike" cap="none" normalizeH="0" baseline="0" smtClean="0">
                          <a:ln>
                            <a:noFill/>
                          </a:ln>
                          <a:solidFill>
                            <a:schemeClr val="tx1"/>
                          </a:solidFill>
                          <a:effectLst/>
                          <a:latin typeface="Arial" charset="0"/>
                          <a:cs typeface="Arial" charset="0"/>
                        </a:rPr>
                        <a:t>: p &gt; p</a:t>
                      </a:r>
                      <a:r>
                        <a:rPr kumimoji="0" lang="en-US" sz="2400" b="1" i="0" u="none" strike="noStrike" cap="none" normalizeH="0" baseline="-25000" smtClean="0">
                          <a:ln>
                            <a:noFill/>
                          </a:ln>
                          <a:solidFill>
                            <a:schemeClr val="tx1"/>
                          </a:solidFill>
                          <a:effectLst/>
                          <a:latin typeface="Arial" charset="0"/>
                          <a:cs typeface="Arial" charset="0"/>
                        </a:rPr>
                        <a:t>0</a:t>
                      </a:r>
                      <a:endParaRPr kumimoji="0" lang="en-US" sz="2400" b="1"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1" i="0" u="none" strike="noStrike" cap="none" normalizeH="0" baseline="0" smtClean="0">
                          <a:ln>
                            <a:noFill/>
                          </a:ln>
                          <a:solidFill>
                            <a:schemeClr val="tx1"/>
                          </a:solidFill>
                          <a:effectLst/>
                          <a:latin typeface="Arial" charset="0"/>
                          <a:cs typeface="Arial" charset="0"/>
                        </a:rPr>
                        <a:t>Right-tail probability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8763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0" i="0" u="none" strike="noStrike" cap="none" normalizeH="0" baseline="0" smtClean="0">
                          <a:ln>
                            <a:noFill/>
                          </a:ln>
                          <a:solidFill>
                            <a:schemeClr val="tx1"/>
                          </a:solidFill>
                          <a:effectLst/>
                          <a:latin typeface="Arial" charset="0"/>
                          <a:cs typeface="Arial" charset="0"/>
                        </a:rPr>
                        <a:t> </a:t>
                      </a:r>
                      <a:r>
                        <a:rPr kumimoji="0" lang="en-US" sz="2400" b="1" i="0" u="none" strike="noStrike" cap="none" normalizeH="0" baseline="0" smtClean="0">
                          <a:ln>
                            <a:noFill/>
                          </a:ln>
                          <a:solidFill>
                            <a:schemeClr val="tx1"/>
                          </a:solidFill>
                          <a:effectLst/>
                          <a:latin typeface="Arial" charset="0"/>
                          <a:cs typeface="Arial" charset="0"/>
                        </a:rPr>
                        <a:t>H</a:t>
                      </a:r>
                      <a:r>
                        <a:rPr kumimoji="0" lang="en-US" sz="2400" b="1" i="0" u="none" strike="noStrike" cap="none" normalizeH="0" baseline="-25000" smtClean="0">
                          <a:ln>
                            <a:noFill/>
                          </a:ln>
                          <a:solidFill>
                            <a:schemeClr val="tx1"/>
                          </a:solidFill>
                          <a:effectLst/>
                          <a:latin typeface="Arial" charset="0"/>
                          <a:cs typeface="Arial" charset="0"/>
                        </a:rPr>
                        <a:t>a</a:t>
                      </a:r>
                      <a:r>
                        <a:rPr kumimoji="0" lang="en-US" sz="2400" b="1" i="0" u="none" strike="noStrike" cap="none" normalizeH="0" baseline="0" smtClean="0">
                          <a:ln>
                            <a:noFill/>
                          </a:ln>
                          <a:solidFill>
                            <a:schemeClr val="tx1"/>
                          </a:solidFill>
                          <a:effectLst/>
                          <a:latin typeface="Arial" charset="0"/>
                          <a:cs typeface="Arial" charset="0"/>
                        </a:rPr>
                        <a:t>: p &lt; p</a:t>
                      </a:r>
                      <a:r>
                        <a:rPr kumimoji="0" lang="en-US" sz="2400" b="1" i="0" u="none" strike="noStrike" cap="none" normalizeH="0" baseline="-25000" smtClean="0">
                          <a:ln>
                            <a:noFill/>
                          </a:ln>
                          <a:solidFill>
                            <a:schemeClr val="tx1"/>
                          </a:solidFill>
                          <a:effectLst/>
                          <a:latin typeface="Arial" charset="0"/>
                          <a:cs typeface="Arial"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1" i="0" u="none" strike="noStrike" cap="none" normalizeH="0" baseline="0" smtClean="0">
                          <a:ln>
                            <a:noFill/>
                          </a:ln>
                          <a:solidFill>
                            <a:schemeClr val="tx1"/>
                          </a:solidFill>
                          <a:effectLst/>
                          <a:latin typeface="Arial" charset="0"/>
                          <a:cs typeface="Arial" charset="0"/>
                        </a:rPr>
                        <a:t>Left-tail probability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8763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0" i="0" u="none" strike="noStrike" cap="none" normalizeH="0" baseline="0" smtClean="0">
                          <a:ln>
                            <a:noFill/>
                          </a:ln>
                          <a:solidFill>
                            <a:schemeClr val="tx1"/>
                          </a:solidFill>
                          <a:effectLst/>
                          <a:latin typeface="Arial" charset="0"/>
                          <a:cs typeface="Arial" charset="0"/>
                        </a:rPr>
                        <a:t> </a:t>
                      </a:r>
                      <a:r>
                        <a:rPr kumimoji="0" lang="en-US" sz="2400" b="1" i="0" u="none" strike="noStrike" cap="none" normalizeH="0" baseline="0" smtClean="0">
                          <a:ln>
                            <a:noFill/>
                          </a:ln>
                          <a:solidFill>
                            <a:schemeClr val="tx1"/>
                          </a:solidFill>
                          <a:effectLst/>
                          <a:latin typeface="Arial" charset="0"/>
                          <a:cs typeface="Arial" charset="0"/>
                        </a:rPr>
                        <a:t>H</a:t>
                      </a:r>
                      <a:r>
                        <a:rPr kumimoji="0" lang="en-US" sz="2400" b="1" i="0" u="none" strike="noStrike" cap="none" normalizeH="0" baseline="-25000" smtClean="0">
                          <a:ln>
                            <a:noFill/>
                          </a:ln>
                          <a:solidFill>
                            <a:schemeClr val="tx1"/>
                          </a:solidFill>
                          <a:effectLst/>
                          <a:latin typeface="Arial" charset="0"/>
                          <a:cs typeface="Arial" charset="0"/>
                        </a:rPr>
                        <a:t>a</a:t>
                      </a:r>
                      <a:r>
                        <a:rPr kumimoji="0" lang="en-US" sz="2400" b="1" i="0" u="none" strike="noStrike" cap="none" normalizeH="0" baseline="0" smtClean="0">
                          <a:ln>
                            <a:noFill/>
                          </a:ln>
                          <a:solidFill>
                            <a:schemeClr val="tx1"/>
                          </a:solidFill>
                          <a:effectLst/>
                          <a:latin typeface="Arial" charset="0"/>
                          <a:cs typeface="Arial" charset="0"/>
                        </a:rPr>
                        <a:t>: p ≠ p</a:t>
                      </a:r>
                      <a:r>
                        <a:rPr kumimoji="0" lang="en-US" sz="2400" b="1" i="0" u="none" strike="noStrike" cap="none" normalizeH="0" baseline="-25000" smtClean="0">
                          <a:ln>
                            <a:noFill/>
                          </a:ln>
                          <a:solidFill>
                            <a:schemeClr val="tx1"/>
                          </a:solidFill>
                          <a:effectLst/>
                          <a:latin typeface="Arial" charset="0"/>
                          <a:cs typeface="Arial"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1" i="0" u="none" strike="noStrike" cap="none" normalizeH="0" baseline="0" smtClean="0">
                          <a:ln>
                            <a:noFill/>
                          </a:ln>
                          <a:solidFill>
                            <a:schemeClr val="tx1"/>
                          </a:solidFill>
                          <a:effectLst/>
                          <a:latin typeface="Arial" charset="0"/>
                          <a:cs typeface="Arial" charset="0"/>
                        </a:rPr>
                        <a:t>Two-tail probability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CB1ECFCE-AA23-4F85-8534-134E04B0B2D1}" type="slidenum">
              <a:rPr lang="en-US"/>
              <a:pPr>
                <a:defRPr/>
              </a:pPr>
              <a:t>42</a:t>
            </a:fld>
            <a:endParaRPr lang="en-US"/>
          </a:p>
        </p:txBody>
      </p:sp>
      <p:sp>
        <p:nvSpPr>
          <p:cNvPr id="53251" name="Rectangle 2"/>
          <p:cNvSpPr>
            <a:spLocks noGrp="1" noChangeArrowheads="1"/>
          </p:cNvSpPr>
          <p:nvPr>
            <p:ph type="title"/>
          </p:nvPr>
        </p:nvSpPr>
        <p:spPr/>
        <p:txBody>
          <a:bodyPr/>
          <a:lstStyle/>
          <a:p>
            <a:pPr eaLnBrk="1" hangingPunct="1"/>
            <a:r>
              <a:rPr lang="en-US" sz="3000" smtClean="0"/>
              <a:t>Learning </a:t>
            </a:r>
            <a:r>
              <a:rPr lang="en-US" sz="3000" smtClean="0">
                <a:solidFill>
                  <a:schemeClr val="tx1"/>
                </a:solidFill>
              </a:rPr>
              <a:t>Objective 6:</a:t>
            </a:r>
            <a:br>
              <a:rPr lang="en-US" sz="3000" smtClean="0">
                <a:solidFill>
                  <a:schemeClr val="tx1"/>
                </a:solidFill>
              </a:rPr>
            </a:br>
            <a:r>
              <a:rPr lang="en-US" sz="3000" smtClean="0"/>
              <a:t>The Significance Level Tells Us How Strong the Evidence Must Be</a:t>
            </a:r>
          </a:p>
        </p:txBody>
      </p:sp>
      <p:sp>
        <p:nvSpPr>
          <p:cNvPr id="53252" name="Rectangle 3"/>
          <p:cNvSpPr>
            <a:spLocks noGrp="1" noChangeArrowheads="1"/>
          </p:cNvSpPr>
          <p:nvPr>
            <p:ph type="body" idx="1"/>
          </p:nvPr>
        </p:nvSpPr>
        <p:spPr>
          <a:xfrm>
            <a:off x="838200" y="2057400"/>
            <a:ext cx="7696200" cy="4038600"/>
          </a:xfrm>
        </p:spPr>
        <p:txBody>
          <a:bodyPr/>
          <a:lstStyle/>
          <a:p>
            <a:pPr eaLnBrk="1" hangingPunct="1"/>
            <a:r>
              <a:rPr lang="en-US" sz="2400" b="1" smtClean="0"/>
              <a:t>Sometimes we need to make a decision about whether the data provide sufficient evidence to reject H</a:t>
            </a:r>
            <a:r>
              <a:rPr lang="en-US" sz="2400" b="1" baseline="-25000" smtClean="0"/>
              <a:t>0</a:t>
            </a:r>
            <a:endParaRPr lang="en-US" sz="2400" b="1" smtClean="0"/>
          </a:p>
          <a:p>
            <a:pPr eaLnBrk="1" hangingPunct="1"/>
            <a:r>
              <a:rPr lang="en-US" sz="2400" b="1" smtClean="0"/>
              <a:t>Before seeing the data, we decide how small the P-value would need to be to reject H</a:t>
            </a:r>
            <a:r>
              <a:rPr lang="en-US" sz="2400" b="1" baseline="-25000" smtClean="0"/>
              <a:t>0</a:t>
            </a:r>
          </a:p>
          <a:p>
            <a:pPr eaLnBrk="1" hangingPunct="1"/>
            <a:r>
              <a:rPr lang="en-US" sz="2400" b="1" smtClean="0"/>
              <a:t> This cutoff point is called the </a:t>
            </a:r>
            <a:r>
              <a:rPr lang="en-US" sz="2400" b="1" i="1" smtClean="0">
                <a:solidFill>
                  <a:schemeClr val="tx2"/>
                </a:solidFill>
              </a:rPr>
              <a:t>significance level</a:t>
            </a:r>
            <a:r>
              <a:rPr lang="en-US" sz="2400" b="1" smtClean="0"/>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6D2AA464-817E-4BAB-9548-21BE0154DDFF}" type="slidenum">
              <a:rPr lang="en-US"/>
              <a:pPr>
                <a:defRPr/>
              </a:pPr>
              <a:t>43</a:t>
            </a:fld>
            <a:endParaRPr lang="en-US"/>
          </a:p>
        </p:txBody>
      </p:sp>
      <p:sp>
        <p:nvSpPr>
          <p:cNvPr id="54275"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6:</a:t>
            </a:r>
            <a:br>
              <a:rPr lang="en-US" sz="3000" smtClean="0">
                <a:solidFill>
                  <a:schemeClr val="tx1"/>
                </a:solidFill>
              </a:rPr>
            </a:br>
            <a:r>
              <a:rPr lang="en-US" sz="3000" smtClean="0"/>
              <a:t>The Significance Level Tells Us How Strong the Evidence Must Be</a:t>
            </a:r>
          </a:p>
        </p:txBody>
      </p:sp>
      <p:pic>
        <p:nvPicPr>
          <p:cNvPr id="54276" name="Picture 3" descr="fig8"/>
          <p:cNvPicPr>
            <a:picLocks noChangeAspect="1" noChangeArrowheads="1"/>
          </p:cNvPicPr>
          <p:nvPr/>
        </p:nvPicPr>
        <p:blipFill>
          <a:blip r:embed="rId3" cstate="print"/>
          <a:srcRect/>
          <a:stretch>
            <a:fillRect/>
          </a:stretch>
        </p:blipFill>
        <p:spPr bwMode="auto">
          <a:xfrm>
            <a:off x="228600" y="1752600"/>
            <a:ext cx="8686800" cy="3562350"/>
          </a:xfrm>
          <a:prstGeom prst="rect">
            <a:avLst/>
          </a:prstGeom>
          <a:noFill/>
          <a:ln w="9525">
            <a:noFill/>
            <a:miter lim="800000"/>
            <a:headEnd/>
            <a:tailEnd/>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82DF8835-117F-4D14-A165-0E1783DBFAA5}" type="slidenum">
              <a:rPr lang="en-US"/>
              <a:pPr>
                <a:defRPr/>
              </a:pPr>
              <a:t>44</a:t>
            </a:fld>
            <a:endParaRPr lang="en-US"/>
          </a:p>
        </p:txBody>
      </p:sp>
      <p:sp>
        <p:nvSpPr>
          <p:cNvPr id="55299" name="Rectangle 2"/>
          <p:cNvSpPr>
            <a:spLocks noGrp="1" noChangeArrowheads="1"/>
          </p:cNvSpPr>
          <p:nvPr>
            <p:ph type="title"/>
          </p:nvPr>
        </p:nvSpPr>
        <p:spPr/>
        <p:txBody>
          <a:bodyPr/>
          <a:lstStyle/>
          <a:p>
            <a:pPr eaLnBrk="1" hangingPunct="1"/>
            <a:r>
              <a:rPr lang="en-US" sz="3000" smtClean="0"/>
              <a:t>Learning Objective 6</a:t>
            </a:r>
            <a:r>
              <a:rPr lang="en-US" sz="3000" smtClean="0">
                <a:solidFill>
                  <a:schemeClr val="tx1"/>
                </a:solidFill>
              </a:rPr>
              <a:t>:</a:t>
            </a:r>
            <a:r>
              <a:rPr lang="en-US" sz="3000" smtClean="0"/>
              <a:t/>
            </a:r>
            <a:br>
              <a:rPr lang="en-US" sz="3000" smtClean="0"/>
            </a:br>
            <a:r>
              <a:rPr lang="en-US" sz="3000" smtClean="0"/>
              <a:t>Significance Level</a:t>
            </a:r>
          </a:p>
        </p:txBody>
      </p:sp>
      <p:sp>
        <p:nvSpPr>
          <p:cNvPr id="55300" name="Rectangle 3"/>
          <p:cNvSpPr>
            <a:spLocks noGrp="1" noChangeArrowheads="1"/>
          </p:cNvSpPr>
          <p:nvPr>
            <p:ph type="body" idx="1"/>
          </p:nvPr>
        </p:nvSpPr>
        <p:spPr>
          <a:xfrm>
            <a:off x="914400" y="1941513"/>
            <a:ext cx="7772400" cy="4189412"/>
          </a:xfrm>
        </p:spPr>
        <p:txBody>
          <a:bodyPr/>
          <a:lstStyle/>
          <a:p>
            <a:pPr eaLnBrk="1" hangingPunct="1"/>
            <a:r>
              <a:rPr lang="en-US" b="1" smtClean="0"/>
              <a:t>The significance level is a number such that we reject H</a:t>
            </a:r>
            <a:r>
              <a:rPr lang="en-US" b="1" baseline="-25000" smtClean="0"/>
              <a:t>0</a:t>
            </a:r>
            <a:r>
              <a:rPr lang="en-US" b="1" smtClean="0"/>
              <a:t> if the P-value is less than or equal to that number</a:t>
            </a:r>
          </a:p>
          <a:p>
            <a:pPr eaLnBrk="1" hangingPunct="1"/>
            <a:r>
              <a:rPr lang="en-US" b="1" smtClean="0"/>
              <a:t>In practice, the most common significance level is 0.05</a:t>
            </a:r>
          </a:p>
          <a:p>
            <a:pPr eaLnBrk="1" hangingPunct="1"/>
            <a:r>
              <a:rPr lang="en-US" b="1" smtClean="0"/>
              <a:t>When we reject H</a:t>
            </a:r>
            <a:r>
              <a:rPr lang="en-US" b="1" baseline="-25000" smtClean="0"/>
              <a:t>0</a:t>
            </a:r>
            <a:r>
              <a:rPr lang="en-US" b="1" smtClean="0"/>
              <a:t> we say the results are </a:t>
            </a:r>
            <a:r>
              <a:rPr lang="en-US" b="1" i="1" smtClean="0">
                <a:solidFill>
                  <a:schemeClr val="tx2"/>
                </a:solidFill>
              </a:rPr>
              <a:t>statistically significant</a:t>
            </a:r>
            <a:r>
              <a:rPr lang="en-US" smtClean="0"/>
              <a: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Slide Number Placeholder 5"/>
          <p:cNvSpPr>
            <a:spLocks noGrp="1"/>
          </p:cNvSpPr>
          <p:nvPr>
            <p:ph type="sldNum" sz="quarter" idx="12"/>
          </p:nvPr>
        </p:nvSpPr>
        <p:spPr/>
        <p:txBody>
          <a:bodyPr/>
          <a:lstStyle/>
          <a:p>
            <a:pPr>
              <a:defRPr/>
            </a:pPr>
            <a:fld id="{CACCA37D-7C8D-4CC9-BAED-D10808014308}" type="slidenum">
              <a:rPr lang="en-US"/>
              <a:pPr>
                <a:defRPr/>
              </a:pPr>
              <a:t>45</a:t>
            </a:fld>
            <a:endParaRPr lang="en-US"/>
          </a:p>
        </p:txBody>
      </p:sp>
      <p:sp>
        <p:nvSpPr>
          <p:cNvPr id="56323" name="Rectangle 2"/>
          <p:cNvSpPr>
            <a:spLocks noGrp="1" noChangeArrowheads="1"/>
          </p:cNvSpPr>
          <p:nvPr>
            <p:ph type="title"/>
          </p:nvPr>
        </p:nvSpPr>
        <p:spPr/>
        <p:txBody>
          <a:bodyPr/>
          <a:lstStyle/>
          <a:p>
            <a:pPr eaLnBrk="1" hangingPunct="1"/>
            <a:r>
              <a:rPr lang="en-US" sz="3000" smtClean="0"/>
              <a:t>Learning Objective 6</a:t>
            </a:r>
            <a:r>
              <a:rPr lang="en-US" sz="3000" smtClean="0">
                <a:solidFill>
                  <a:schemeClr val="tx1"/>
                </a:solidFill>
              </a:rPr>
              <a:t>:</a:t>
            </a:r>
            <a:r>
              <a:rPr lang="en-US" sz="3000" smtClean="0"/>
              <a:t/>
            </a:r>
            <a:br>
              <a:rPr lang="en-US" sz="3000" smtClean="0"/>
            </a:br>
            <a:r>
              <a:rPr lang="en-US" sz="3000" smtClean="0"/>
              <a:t>Possible Decisions </a:t>
            </a:r>
            <a:r>
              <a:rPr lang="en-US" sz="3000" smtClean="0">
                <a:solidFill>
                  <a:schemeClr val="tx1"/>
                </a:solidFill>
              </a:rPr>
              <a:t>in a Hypothesis</a:t>
            </a:r>
            <a:r>
              <a:rPr lang="en-US" sz="3000" smtClean="0">
                <a:solidFill>
                  <a:schemeClr val="accent2"/>
                </a:solidFill>
              </a:rPr>
              <a:t> </a:t>
            </a:r>
            <a:r>
              <a:rPr lang="en-US" sz="3000" smtClean="0"/>
              <a:t>Test</a:t>
            </a:r>
            <a:endParaRPr lang="el-GR" sz="3000" smtClean="0">
              <a:cs typeface="Times New Roman" pitchFamily="32" charset="0"/>
            </a:endParaRPr>
          </a:p>
        </p:txBody>
      </p:sp>
      <p:graphicFrame>
        <p:nvGraphicFramePr>
          <p:cNvPr id="482307" name="Group 3"/>
          <p:cNvGraphicFramePr>
            <a:graphicFrameLocks noGrp="1"/>
          </p:cNvGraphicFramePr>
          <p:nvPr>
            <p:ph idx="1"/>
          </p:nvPr>
        </p:nvGraphicFramePr>
        <p:xfrm>
          <a:off x="2146300" y="2198688"/>
          <a:ext cx="4924425" cy="2754313"/>
        </p:xfrm>
        <a:graphic>
          <a:graphicData uri="http://schemas.openxmlformats.org/drawingml/2006/table">
            <a:tbl>
              <a:tblPr/>
              <a:tblGrid>
                <a:gridCol w="2462213"/>
                <a:gridCol w="2462212"/>
              </a:tblGrid>
              <a:tr h="9144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1" i="0" u="none" strike="noStrike" cap="none" normalizeH="0" baseline="0" smtClean="0">
                          <a:ln>
                            <a:noFill/>
                          </a:ln>
                          <a:solidFill>
                            <a:schemeClr val="tx1"/>
                          </a:solidFill>
                          <a:effectLst/>
                          <a:latin typeface="Arial" charset="0"/>
                          <a:cs typeface="Arial" charset="0"/>
                        </a:rPr>
                        <a:t>P-value: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1" i="0" u="none" strike="noStrike" cap="none" normalizeH="0" baseline="0" smtClean="0">
                          <a:ln>
                            <a:noFill/>
                          </a:ln>
                          <a:solidFill>
                            <a:schemeClr val="tx1"/>
                          </a:solidFill>
                          <a:effectLst/>
                          <a:latin typeface="Arial" charset="0"/>
                          <a:cs typeface="Arial" charset="0"/>
                        </a:rPr>
                        <a:t>Decision about H</a:t>
                      </a:r>
                      <a:r>
                        <a:rPr kumimoji="0" lang="en-US" sz="2400" b="1" i="0" u="none" strike="noStrike" cap="none" normalizeH="0" baseline="-25000" smtClean="0">
                          <a:ln>
                            <a:noFill/>
                          </a:ln>
                          <a:solidFill>
                            <a:schemeClr val="tx1"/>
                          </a:solidFill>
                          <a:effectLst/>
                          <a:latin typeface="Arial" charset="0"/>
                          <a:cs typeface="Arial" charset="0"/>
                        </a:rPr>
                        <a:t>0</a:t>
                      </a:r>
                      <a:r>
                        <a:rPr kumimoji="0" lang="en-US" sz="2400" b="1" i="0" u="none" strike="noStrike" cap="none" normalizeH="0" baseline="0" smtClean="0">
                          <a:ln>
                            <a:noFill/>
                          </a:ln>
                          <a:solidFill>
                            <a:schemeClr val="tx1"/>
                          </a:solidFill>
                          <a:effectLst/>
                          <a:latin typeface="Arial" charset="0"/>
                          <a:cs typeface="Arial"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9144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1" i="0" u="none" strike="noStrike" cap="none" normalizeH="0" baseline="0" smtClean="0">
                          <a:ln>
                            <a:noFill/>
                          </a:ln>
                          <a:solidFill>
                            <a:schemeClr val="tx1"/>
                          </a:solidFill>
                          <a:effectLst/>
                          <a:latin typeface="Arial" charset="0"/>
                          <a:cs typeface="Arial" charset="0"/>
                        </a:rPr>
                        <a:t>  ≤ </a:t>
                      </a:r>
                      <a:r>
                        <a:rPr kumimoji="0" lang="el-GR" sz="2400" b="1" i="0" u="none" strike="noStrike" cap="none" normalizeH="0" baseline="0" smtClean="0">
                          <a:ln>
                            <a:noFill/>
                          </a:ln>
                          <a:solidFill>
                            <a:schemeClr val="tx1"/>
                          </a:solidFill>
                          <a:effectLst/>
                          <a:latin typeface="Arial" charset="0"/>
                          <a:cs typeface="Arial" charset="0"/>
                        </a:rPr>
                        <a:t>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1" i="0" u="none" strike="noStrike" cap="none" normalizeH="0" baseline="0" smtClean="0">
                          <a:ln>
                            <a:noFill/>
                          </a:ln>
                          <a:solidFill>
                            <a:schemeClr val="tx1"/>
                          </a:solidFill>
                          <a:effectLst/>
                          <a:latin typeface="Arial" charset="0"/>
                          <a:cs typeface="Arial" charset="0"/>
                        </a:rPr>
                        <a:t>Reject H</a:t>
                      </a:r>
                      <a:r>
                        <a:rPr kumimoji="0" lang="en-US" sz="2400" b="1" i="0" u="none" strike="noStrike" cap="none" normalizeH="0" baseline="-25000" smtClean="0">
                          <a:ln>
                            <a:noFill/>
                          </a:ln>
                          <a:solidFill>
                            <a:schemeClr val="tx1"/>
                          </a:solidFill>
                          <a:effectLst/>
                          <a:latin typeface="Arial" charset="0"/>
                          <a:cs typeface="Arial"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9255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1" i="0" u="none" strike="noStrike" cap="none" normalizeH="0" baseline="0" smtClean="0">
                          <a:ln>
                            <a:noFill/>
                          </a:ln>
                          <a:solidFill>
                            <a:schemeClr val="tx1"/>
                          </a:solidFill>
                          <a:effectLst/>
                          <a:latin typeface="Arial" charset="0"/>
                          <a:cs typeface="Arial" charset="0"/>
                        </a:rPr>
                        <a:t>  &gt; </a:t>
                      </a:r>
                      <a:r>
                        <a:rPr kumimoji="0" lang="el-GR" sz="2400" b="1" i="0" u="none" strike="noStrike" cap="none" normalizeH="0" baseline="0" smtClean="0">
                          <a:ln>
                            <a:noFill/>
                          </a:ln>
                          <a:solidFill>
                            <a:schemeClr val="tx1"/>
                          </a:solidFill>
                          <a:effectLst/>
                          <a:latin typeface="Arial" charset="0"/>
                          <a:cs typeface="Arial" charset="0"/>
                        </a:rPr>
                        <a:t>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32" charset="2"/>
                        <a:buNone/>
                        <a:tabLst/>
                      </a:pPr>
                      <a:r>
                        <a:rPr kumimoji="0" lang="en-US" sz="2400" b="1" i="0" u="none" strike="noStrike" cap="none" normalizeH="0" baseline="0" smtClean="0">
                          <a:ln>
                            <a:noFill/>
                          </a:ln>
                          <a:solidFill>
                            <a:schemeClr val="tx1"/>
                          </a:solidFill>
                          <a:effectLst/>
                          <a:latin typeface="Arial" charset="0"/>
                          <a:cs typeface="Arial" charset="0"/>
                        </a:rPr>
                        <a:t>Fail to reject H</a:t>
                      </a:r>
                      <a:r>
                        <a:rPr kumimoji="0" lang="en-US" sz="2400" b="1" i="0" u="none" strike="noStrike" cap="none" normalizeH="0" baseline="-25000" smtClean="0">
                          <a:ln>
                            <a:noFill/>
                          </a:ln>
                          <a:solidFill>
                            <a:schemeClr val="tx1"/>
                          </a:solidFill>
                          <a:effectLst/>
                          <a:latin typeface="Arial" charset="0"/>
                          <a:cs typeface="Arial"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F0F6C6AE-DF82-46B0-90DF-237DE3D4ED2C}" type="slidenum">
              <a:rPr lang="en-US"/>
              <a:pPr>
                <a:defRPr/>
              </a:pPr>
              <a:t>46</a:t>
            </a:fld>
            <a:endParaRPr lang="en-US"/>
          </a:p>
        </p:txBody>
      </p:sp>
      <p:sp>
        <p:nvSpPr>
          <p:cNvPr id="57347"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6:</a:t>
            </a:r>
            <a:br>
              <a:rPr lang="en-US" sz="3000" smtClean="0">
                <a:solidFill>
                  <a:schemeClr val="tx1"/>
                </a:solidFill>
              </a:rPr>
            </a:br>
            <a:r>
              <a:rPr lang="en-US" sz="3000" smtClean="0"/>
              <a:t>Report the P-value</a:t>
            </a:r>
          </a:p>
        </p:txBody>
      </p:sp>
      <p:sp>
        <p:nvSpPr>
          <p:cNvPr id="57348" name="Rectangle 3"/>
          <p:cNvSpPr>
            <a:spLocks noGrp="1" noChangeArrowheads="1"/>
          </p:cNvSpPr>
          <p:nvPr>
            <p:ph type="body" idx="1"/>
          </p:nvPr>
        </p:nvSpPr>
        <p:spPr/>
        <p:txBody>
          <a:bodyPr/>
          <a:lstStyle/>
          <a:p>
            <a:pPr eaLnBrk="1" hangingPunct="1">
              <a:lnSpc>
                <a:spcPct val="90000"/>
              </a:lnSpc>
            </a:pPr>
            <a:r>
              <a:rPr lang="en-US" b="1" smtClean="0"/>
              <a:t>Learning the actual P-value is more informative than learning only whether the test is “statistically significant at the 0.05 level”  </a:t>
            </a:r>
          </a:p>
          <a:p>
            <a:pPr eaLnBrk="1" hangingPunct="1">
              <a:lnSpc>
                <a:spcPct val="90000"/>
              </a:lnSpc>
            </a:pPr>
            <a:r>
              <a:rPr lang="en-US" b="1" smtClean="0"/>
              <a:t>The P-values of 0.01 and 0.049 are both statistically significant in this sense, but the first P-value provides much stronger evidence against H</a:t>
            </a:r>
            <a:r>
              <a:rPr lang="en-US" b="1" baseline="-25000" smtClean="0"/>
              <a:t>0</a:t>
            </a:r>
            <a:r>
              <a:rPr lang="en-US" b="1" smtClean="0"/>
              <a:t> than the second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2F12E114-E9B1-428E-B044-D3C5E84FBDDC}" type="slidenum">
              <a:rPr lang="en-US"/>
              <a:pPr>
                <a:defRPr/>
              </a:pPr>
              <a:t>47</a:t>
            </a:fld>
            <a:endParaRPr lang="en-US"/>
          </a:p>
        </p:txBody>
      </p:sp>
      <p:sp>
        <p:nvSpPr>
          <p:cNvPr id="58371" name="Rectangle 2"/>
          <p:cNvSpPr>
            <a:spLocks noGrp="1" noChangeArrowheads="1"/>
          </p:cNvSpPr>
          <p:nvPr>
            <p:ph type="title"/>
          </p:nvPr>
        </p:nvSpPr>
        <p:spPr/>
        <p:txBody>
          <a:bodyPr/>
          <a:lstStyle/>
          <a:p>
            <a:pPr eaLnBrk="1" hangingPunct="1"/>
            <a:r>
              <a:rPr lang="en-US" sz="3000" smtClean="0"/>
              <a:t>Learning </a:t>
            </a:r>
            <a:r>
              <a:rPr lang="en-US" sz="3000" smtClean="0">
                <a:solidFill>
                  <a:schemeClr val="tx1"/>
                </a:solidFill>
              </a:rPr>
              <a:t>Objective 6:</a:t>
            </a:r>
            <a:br>
              <a:rPr lang="en-US" sz="3000" smtClean="0">
                <a:solidFill>
                  <a:schemeClr val="tx1"/>
                </a:solidFill>
              </a:rPr>
            </a:br>
            <a:r>
              <a:rPr lang="en-US" sz="3000" smtClean="0"/>
              <a:t>“Do Not Reject H</a:t>
            </a:r>
            <a:r>
              <a:rPr lang="en-US" sz="3000" baseline="-25000" smtClean="0"/>
              <a:t>0</a:t>
            </a:r>
            <a:r>
              <a:rPr lang="en-US" sz="3000" smtClean="0"/>
              <a:t>” Is Not the Same as Saying “Accept H</a:t>
            </a:r>
            <a:r>
              <a:rPr lang="en-US" sz="3000" baseline="-25000" smtClean="0"/>
              <a:t>0</a:t>
            </a:r>
            <a:r>
              <a:rPr lang="en-US" sz="3000" smtClean="0"/>
              <a:t>” </a:t>
            </a:r>
          </a:p>
        </p:txBody>
      </p:sp>
      <p:sp>
        <p:nvSpPr>
          <p:cNvPr id="58372" name="Rectangle 3"/>
          <p:cNvSpPr>
            <a:spLocks noGrp="1" noChangeArrowheads="1"/>
          </p:cNvSpPr>
          <p:nvPr>
            <p:ph type="body" idx="1"/>
          </p:nvPr>
        </p:nvSpPr>
        <p:spPr/>
        <p:txBody>
          <a:bodyPr/>
          <a:lstStyle/>
          <a:p>
            <a:pPr eaLnBrk="1" hangingPunct="1"/>
            <a:r>
              <a:rPr lang="en-US" sz="2400" b="1" smtClean="0"/>
              <a:t>Analogy: Legal trial</a:t>
            </a:r>
            <a:r>
              <a:rPr lang="en-US" sz="2400" smtClean="0"/>
              <a:t>	</a:t>
            </a:r>
          </a:p>
          <a:p>
            <a:pPr lvl="1" eaLnBrk="1" hangingPunct="1"/>
            <a:r>
              <a:rPr lang="en-US" sz="2400" b="1" smtClean="0"/>
              <a:t>Null Hypothesis: Defendant is Innocent</a:t>
            </a:r>
          </a:p>
          <a:p>
            <a:pPr lvl="1" eaLnBrk="1" hangingPunct="1"/>
            <a:r>
              <a:rPr lang="en-US" sz="2400" b="1" smtClean="0"/>
              <a:t>Alternative Hypothesis: Defendant is Guilty</a:t>
            </a:r>
          </a:p>
          <a:p>
            <a:pPr lvl="1" eaLnBrk="1" hangingPunct="1"/>
            <a:r>
              <a:rPr lang="en-US" sz="2400" b="1" smtClean="0"/>
              <a:t>If the jury acquits the defendant, this does not mean that it accepts the defendant’s claim of innocence</a:t>
            </a:r>
          </a:p>
          <a:p>
            <a:pPr lvl="1" eaLnBrk="1" hangingPunct="1"/>
            <a:r>
              <a:rPr lang="en-US" sz="2400" b="1" smtClean="0"/>
              <a:t>Innocence is plausible, because guilt has not been established </a:t>
            </a:r>
            <a:r>
              <a:rPr lang="en-US" sz="2400" b="1" i="1" smtClean="0">
                <a:solidFill>
                  <a:schemeClr val="tx2"/>
                </a:solidFill>
              </a:rPr>
              <a:t>beyond a reasonable</a:t>
            </a:r>
            <a:r>
              <a:rPr lang="en-US" sz="2400" b="1" smtClean="0"/>
              <a:t> </a:t>
            </a:r>
            <a:r>
              <a:rPr lang="en-US" sz="2400" b="1" i="1" smtClean="0">
                <a:solidFill>
                  <a:schemeClr val="tx2"/>
                </a:solidFill>
              </a:rPr>
              <a:t>doubt</a:t>
            </a:r>
            <a:r>
              <a:rPr lang="en-US" sz="2400" smtClean="0"/>
              <a: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72C09CDF-D080-4FF8-AE1A-DBF685A354E9}" type="slidenum">
              <a:rPr lang="en-US"/>
              <a:pPr>
                <a:defRPr/>
              </a:pPr>
              <a:t>48</a:t>
            </a:fld>
            <a:endParaRPr lang="en-US"/>
          </a:p>
        </p:txBody>
      </p:sp>
      <p:sp>
        <p:nvSpPr>
          <p:cNvPr id="59395" name="Rectangle 2"/>
          <p:cNvSpPr>
            <a:spLocks noGrp="1" noChangeArrowheads="1"/>
          </p:cNvSpPr>
          <p:nvPr>
            <p:ph type="title"/>
          </p:nvPr>
        </p:nvSpPr>
        <p:spPr/>
        <p:txBody>
          <a:bodyPr/>
          <a:lstStyle/>
          <a:p>
            <a:pPr eaLnBrk="1" hangingPunct="1"/>
            <a:r>
              <a:rPr lang="en-US" sz="3000" smtClean="0"/>
              <a:t>Learning </a:t>
            </a:r>
            <a:r>
              <a:rPr lang="en-US" sz="3000" smtClean="0">
                <a:solidFill>
                  <a:schemeClr val="tx1"/>
                </a:solidFill>
              </a:rPr>
              <a:t>Objective 7:</a:t>
            </a:r>
            <a:br>
              <a:rPr lang="en-US" sz="3000" smtClean="0">
                <a:solidFill>
                  <a:schemeClr val="tx1"/>
                </a:solidFill>
              </a:rPr>
            </a:br>
            <a:r>
              <a:rPr lang="en-US" sz="3000" smtClean="0"/>
              <a:t>One-Sided vs Two-Sided Tests</a:t>
            </a:r>
          </a:p>
        </p:txBody>
      </p:sp>
      <p:sp>
        <p:nvSpPr>
          <p:cNvPr id="59396" name="Rectangle 3"/>
          <p:cNvSpPr>
            <a:spLocks noGrp="1" noChangeArrowheads="1"/>
          </p:cNvSpPr>
          <p:nvPr>
            <p:ph type="body" idx="1"/>
          </p:nvPr>
        </p:nvSpPr>
        <p:spPr/>
        <p:txBody>
          <a:bodyPr/>
          <a:lstStyle/>
          <a:p>
            <a:pPr eaLnBrk="1" hangingPunct="1"/>
            <a:r>
              <a:rPr lang="en-US" b="1" smtClean="0"/>
              <a:t>Things to consider in deciding on the alternative hypothesis:</a:t>
            </a:r>
          </a:p>
          <a:p>
            <a:pPr eaLnBrk="1" hangingPunct="1"/>
            <a:endParaRPr lang="en-US" sz="900" b="1" smtClean="0"/>
          </a:p>
          <a:p>
            <a:pPr lvl="1" eaLnBrk="1" hangingPunct="1"/>
            <a:r>
              <a:rPr lang="en-US" b="1" smtClean="0"/>
              <a:t>The context of the real problem</a:t>
            </a:r>
          </a:p>
          <a:p>
            <a:pPr lvl="1" eaLnBrk="1" hangingPunct="1"/>
            <a:r>
              <a:rPr lang="en-US" b="1" smtClean="0"/>
              <a:t>In most research articles, significance tests use two-sided P-values</a:t>
            </a:r>
          </a:p>
          <a:p>
            <a:pPr lvl="1" eaLnBrk="1" hangingPunct="1"/>
            <a:r>
              <a:rPr lang="en-US" b="1" smtClean="0"/>
              <a:t>Confidence intervals are two-sided</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8AA94D5E-429F-4AFE-9F17-8D79F78535CD}" type="slidenum">
              <a:rPr lang="en-US"/>
              <a:pPr>
                <a:defRPr/>
              </a:pPr>
              <a:t>49</a:t>
            </a:fld>
            <a:endParaRPr lang="en-US"/>
          </a:p>
        </p:txBody>
      </p:sp>
      <p:sp>
        <p:nvSpPr>
          <p:cNvPr id="4100" name="Rectangle 2"/>
          <p:cNvSpPr>
            <a:spLocks noGrp="1" noChangeArrowheads="1"/>
          </p:cNvSpPr>
          <p:nvPr>
            <p:ph type="title"/>
          </p:nvPr>
        </p:nvSpPr>
        <p:spPr/>
        <p:txBody>
          <a:bodyPr/>
          <a:lstStyle/>
          <a:p>
            <a:pPr eaLnBrk="1" hangingPunct="1"/>
            <a:r>
              <a:rPr lang="en-US" sz="3000" smtClean="0"/>
              <a:t>Learning Objective 8</a:t>
            </a:r>
            <a:r>
              <a:rPr lang="en-US" sz="3000" smtClean="0">
                <a:solidFill>
                  <a:schemeClr val="tx1"/>
                </a:solidFill>
              </a:rPr>
              <a:t>:</a:t>
            </a:r>
            <a:br>
              <a:rPr lang="en-US" sz="3000" smtClean="0">
                <a:solidFill>
                  <a:schemeClr val="tx1"/>
                </a:solidFill>
              </a:rPr>
            </a:br>
            <a:r>
              <a:rPr lang="en-US" sz="3000" smtClean="0"/>
              <a:t>The Binomial Test for Small Samples</a:t>
            </a:r>
          </a:p>
        </p:txBody>
      </p:sp>
      <p:sp>
        <p:nvSpPr>
          <p:cNvPr id="4101" name="Rectangle 3"/>
          <p:cNvSpPr>
            <a:spLocks noGrp="1" noChangeArrowheads="1"/>
          </p:cNvSpPr>
          <p:nvPr>
            <p:ph type="body" sz="half" idx="1"/>
          </p:nvPr>
        </p:nvSpPr>
        <p:spPr>
          <a:xfrm>
            <a:off x="762000" y="1905000"/>
            <a:ext cx="7848600" cy="4038600"/>
          </a:xfrm>
        </p:spPr>
        <p:txBody>
          <a:bodyPr/>
          <a:lstStyle/>
          <a:p>
            <a:pPr eaLnBrk="1" hangingPunct="1">
              <a:lnSpc>
                <a:spcPct val="80000"/>
              </a:lnSpc>
            </a:pPr>
            <a:r>
              <a:rPr lang="en-US" sz="2100" b="1" smtClean="0"/>
              <a:t>The test about a proportion assumes normal sampling distributions for      and the z-test statistic.</a:t>
            </a:r>
          </a:p>
          <a:p>
            <a:pPr eaLnBrk="1" hangingPunct="1">
              <a:lnSpc>
                <a:spcPct val="80000"/>
              </a:lnSpc>
              <a:buFont typeface="Wingdings" pitchFamily="32" charset="2"/>
              <a:buNone/>
            </a:pPr>
            <a:r>
              <a:rPr lang="en-US" sz="1200" b="1" smtClean="0"/>
              <a:t>	</a:t>
            </a:r>
          </a:p>
          <a:p>
            <a:pPr lvl="1" eaLnBrk="1" hangingPunct="1">
              <a:lnSpc>
                <a:spcPct val="80000"/>
              </a:lnSpc>
            </a:pPr>
            <a:r>
              <a:rPr lang="en-US" sz="2400" b="1" smtClean="0"/>
              <a:t>It is a large-sample test because the CLT</a:t>
            </a:r>
            <a:r>
              <a:rPr lang="en-US" sz="2400" b="1" smtClean="0">
                <a:solidFill>
                  <a:schemeClr val="accent2"/>
                </a:solidFill>
              </a:rPr>
              <a:t> </a:t>
            </a:r>
            <a:r>
              <a:rPr lang="en-US" sz="2400" b="1" smtClean="0"/>
              <a:t>requires that the expected numbers of successes and failures be at least 15. In practice, the large-sample z test still performs quite well in two-sided alternatives even for small samples.</a:t>
            </a:r>
          </a:p>
          <a:p>
            <a:pPr lvl="1" eaLnBrk="1" hangingPunct="1">
              <a:lnSpc>
                <a:spcPct val="80000"/>
              </a:lnSpc>
            </a:pPr>
            <a:endParaRPr lang="en-US" sz="2400" b="1" smtClean="0"/>
          </a:p>
          <a:p>
            <a:pPr lvl="1" eaLnBrk="1" hangingPunct="1">
              <a:lnSpc>
                <a:spcPct val="80000"/>
              </a:lnSpc>
            </a:pPr>
            <a:r>
              <a:rPr lang="en-US" sz="2400" b="1" smtClean="0"/>
              <a:t>Warning:  For one-sided tests, when p</a:t>
            </a:r>
            <a:r>
              <a:rPr lang="en-US" sz="2400" b="1" baseline="-25000" smtClean="0"/>
              <a:t>0</a:t>
            </a:r>
            <a:r>
              <a:rPr lang="en-US" sz="2400" b="1" smtClean="0"/>
              <a:t> differs from 0.50, the large-sample test does not work well for small samples</a:t>
            </a:r>
            <a:r>
              <a:rPr lang="en-US" sz="2000" smtClean="0"/>
              <a:t> </a:t>
            </a:r>
          </a:p>
        </p:txBody>
      </p:sp>
      <p:graphicFrame>
        <p:nvGraphicFramePr>
          <p:cNvPr id="4098" name="Object 4"/>
          <p:cNvGraphicFramePr>
            <a:graphicFrameLocks noChangeAspect="1"/>
          </p:cNvGraphicFramePr>
          <p:nvPr>
            <p:ph sz="half" idx="2"/>
          </p:nvPr>
        </p:nvGraphicFramePr>
        <p:xfrm>
          <a:off x="3352800" y="2133600"/>
          <a:ext cx="298450" cy="428625"/>
        </p:xfrm>
        <a:graphic>
          <a:graphicData uri="http://schemas.openxmlformats.org/presentationml/2006/ole">
            <p:oleObj spid="_x0000_s4098" name="Equation" r:id="rId4" imgW="203040" imgH="291960" progId="Equation.3">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523D8F6E-8BBA-4373-8F7D-853871A7C13E}" type="slidenum">
              <a:rPr lang="en-US"/>
              <a:pPr>
                <a:defRPr/>
              </a:pPr>
              <a:t>5</a:t>
            </a:fld>
            <a:endParaRPr lang="en-US"/>
          </a:p>
        </p:txBody>
      </p:sp>
      <p:sp>
        <p:nvSpPr>
          <p:cNvPr id="18435" name="Rectangle 2"/>
          <p:cNvSpPr>
            <a:spLocks noGrp="1" noChangeArrowheads="1"/>
          </p:cNvSpPr>
          <p:nvPr>
            <p:ph type="title"/>
          </p:nvPr>
        </p:nvSpPr>
        <p:spPr/>
        <p:txBody>
          <a:bodyPr/>
          <a:lstStyle/>
          <a:p>
            <a:pPr eaLnBrk="1" hangingPunct="1"/>
            <a:r>
              <a:rPr lang="en-US" sz="2900" smtClean="0"/>
              <a:t>Learning Objective 3</a:t>
            </a:r>
            <a:r>
              <a:rPr lang="en-US" sz="2900" smtClean="0">
                <a:solidFill>
                  <a:schemeClr val="tx1"/>
                </a:solidFill>
              </a:rPr>
              <a:t>:</a:t>
            </a:r>
            <a:br>
              <a:rPr lang="en-US" sz="2900" smtClean="0">
                <a:solidFill>
                  <a:schemeClr val="tx1"/>
                </a:solidFill>
              </a:rPr>
            </a:br>
            <a:r>
              <a:rPr lang="en-US" sz="2900" smtClean="0"/>
              <a:t>Step 2: Hypothesis</a:t>
            </a:r>
          </a:p>
        </p:txBody>
      </p:sp>
      <p:sp>
        <p:nvSpPr>
          <p:cNvPr id="18436" name="Rectangle 3"/>
          <p:cNvSpPr>
            <a:spLocks noGrp="1" noChangeArrowheads="1"/>
          </p:cNvSpPr>
          <p:nvPr>
            <p:ph type="body" idx="1"/>
          </p:nvPr>
        </p:nvSpPr>
        <p:spPr/>
        <p:txBody>
          <a:bodyPr/>
          <a:lstStyle/>
          <a:p>
            <a:pPr eaLnBrk="1" hangingPunct="1"/>
            <a:r>
              <a:rPr lang="en-US" b="1" smtClean="0"/>
              <a:t>A </a:t>
            </a:r>
            <a:r>
              <a:rPr lang="en-US" b="1" i="1" smtClean="0">
                <a:solidFill>
                  <a:schemeClr val="tx2"/>
                </a:solidFill>
              </a:rPr>
              <a:t>hypothesis</a:t>
            </a:r>
            <a:r>
              <a:rPr lang="en-US" b="1" smtClean="0"/>
              <a:t> is a statement about a population, usually of the form that a certain parameter takes a particular numerical value or falls in a certain range of values</a:t>
            </a:r>
          </a:p>
          <a:p>
            <a:pPr eaLnBrk="1" hangingPunct="1"/>
            <a:r>
              <a:rPr lang="en-US" b="1" smtClean="0"/>
              <a:t>The main goal in many research studies is to check whether the data support certain hypotheses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9DDFD050-61D8-48F9-A549-1291A08B4A69}" type="slidenum">
              <a:rPr lang="en-US"/>
              <a:pPr>
                <a:defRPr/>
              </a:pPr>
              <a:t>50</a:t>
            </a:fld>
            <a:endParaRPr lang="en-US"/>
          </a:p>
        </p:txBody>
      </p:sp>
      <p:sp>
        <p:nvSpPr>
          <p:cNvPr id="60419"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9:</a:t>
            </a:r>
            <a:br>
              <a:rPr lang="en-US" sz="3000" smtClean="0">
                <a:solidFill>
                  <a:schemeClr val="tx1"/>
                </a:solidFill>
              </a:rPr>
            </a:br>
            <a:r>
              <a:rPr lang="en-US" sz="3000" smtClean="0"/>
              <a:t>Class Exercise 1</a:t>
            </a:r>
          </a:p>
        </p:txBody>
      </p:sp>
      <p:sp>
        <p:nvSpPr>
          <p:cNvPr id="60420" name="Rectangle 3"/>
          <p:cNvSpPr>
            <a:spLocks noGrp="1" noChangeArrowheads="1"/>
          </p:cNvSpPr>
          <p:nvPr>
            <p:ph type="body" idx="1"/>
          </p:nvPr>
        </p:nvSpPr>
        <p:spPr/>
        <p:txBody>
          <a:bodyPr/>
          <a:lstStyle/>
          <a:p>
            <a:pPr eaLnBrk="1" hangingPunct="1"/>
            <a:r>
              <a:rPr lang="en-US" smtClean="0"/>
              <a:t>In a survey by Media General and the Associated Press, 813 of the 1084 respondents indicated support for a ban on household aerosols.  At the 1% significance level, test the claim that more than 70% of the population supports the ban.</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D9B92758-A405-4290-843F-FC92CCE32808}" type="slidenum">
              <a:rPr lang="en-US"/>
              <a:pPr>
                <a:defRPr/>
              </a:pPr>
              <a:t>51</a:t>
            </a:fld>
            <a:endParaRPr lang="en-US"/>
          </a:p>
        </p:txBody>
      </p:sp>
      <p:sp>
        <p:nvSpPr>
          <p:cNvPr id="61443"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9:</a:t>
            </a:r>
            <a:br>
              <a:rPr lang="en-US" sz="3000" smtClean="0">
                <a:solidFill>
                  <a:schemeClr val="tx1"/>
                </a:solidFill>
              </a:rPr>
            </a:br>
            <a:r>
              <a:rPr lang="en-US" sz="3000" smtClean="0"/>
              <a:t>Class Exercise 2 </a:t>
            </a:r>
          </a:p>
        </p:txBody>
      </p:sp>
      <p:sp>
        <p:nvSpPr>
          <p:cNvPr id="61444" name="Rectangle 3"/>
          <p:cNvSpPr>
            <a:spLocks noGrp="1" noChangeArrowheads="1"/>
          </p:cNvSpPr>
          <p:nvPr>
            <p:ph type="body" idx="1"/>
          </p:nvPr>
        </p:nvSpPr>
        <p:spPr/>
        <p:txBody>
          <a:bodyPr/>
          <a:lstStyle/>
          <a:p>
            <a:pPr eaLnBrk="1" hangingPunct="1"/>
            <a:r>
              <a:rPr lang="en-US" smtClean="0"/>
              <a:t>In a Roper Organization poll of 2000 adults, 1280 have money in regular savings accounts.  Use this sample data to test the claim that less than 65% of all adults have money in regular savings accounts.  Use a 5% level of significance.</a:t>
            </a:r>
          </a:p>
          <a:p>
            <a:pPr eaLnBrk="1" hangingPunct="1">
              <a:buFont typeface="Wingdings" pitchFamily="32" charset="2"/>
              <a:buNone/>
            </a:pPr>
            <a:endParaRPr lang="en-US"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99B772C9-B528-411C-BF37-99319126F423}" type="slidenum">
              <a:rPr lang="en-US"/>
              <a:pPr>
                <a:defRPr/>
              </a:pPr>
              <a:t>52</a:t>
            </a:fld>
            <a:endParaRPr lang="en-US"/>
          </a:p>
        </p:txBody>
      </p:sp>
      <p:sp>
        <p:nvSpPr>
          <p:cNvPr id="62467"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9:</a:t>
            </a:r>
            <a:br>
              <a:rPr lang="en-US" sz="3000" smtClean="0">
                <a:solidFill>
                  <a:schemeClr val="tx1"/>
                </a:solidFill>
              </a:rPr>
            </a:br>
            <a:r>
              <a:rPr lang="en-US" sz="3000" smtClean="0"/>
              <a:t>Class Exercise 3</a:t>
            </a:r>
          </a:p>
        </p:txBody>
      </p:sp>
      <p:sp>
        <p:nvSpPr>
          <p:cNvPr id="62468" name="Rectangle 3"/>
          <p:cNvSpPr>
            <a:spLocks noGrp="1" noChangeArrowheads="1"/>
          </p:cNvSpPr>
          <p:nvPr>
            <p:ph type="body" idx="1"/>
          </p:nvPr>
        </p:nvSpPr>
        <p:spPr/>
        <p:txBody>
          <a:bodyPr/>
          <a:lstStyle/>
          <a:p>
            <a:pPr eaLnBrk="1" hangingPunct="1">
              <a:lnSpc>
                <a:spcPct val="90000"/>
              </a:lnSpc>
            </a:pPr>
            <a:r>
              <a:rPr lang="en-US" smtClean="0"/>
              <a:t>According to a Harris Poll, 71% of Americans believe that the overall cost of lawsuits is too high.  If a random sample of 500 people results in 74% who hold that belief, test the claim that the actual percentage is 71%.  Use a 10% significance level.</a:t>
            </a:r>
          </a:p>
          <a:p>
            <a:pPr eaLnBrk="1" hangingPunct="1">
              <a:lnSpc>
                <a:spcPct val="90000"/>
              </a:lnSpc>
              <a:buFont typeface="Wingdings" pitchFamily="32" charset="2"/>
              <a:buNone/>
            </a:pPr>
            <a:endParaRPr lang="en-US" smtClean="0">
              <a:cs typeface="Times New Roman" pitchFamily="32"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181E1AF4-D1AD-4ED0-AB5E-CFFDA605E401}" type="slidenum">
              <a:rPr lang="en-US"/>
              <a:pPr>
                <a:defRPr/>
              </a:pPr>
              <a:t>6</a:t>
            </a:fld>
            <a:endParaRPr lang="en-US"/>
          </a:p>
        </p:txBody>
      </p:sp>
      <p:sp>
        <p:nvSpPr>
          <p:cNvPr id="19459"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3:</a:t>
            </a:r>
            <a:br>
              <a:rPr lang="en-US" sz="3000" smtClean="0">
                <a:solidFill>
                  <a:schemeClr val="tx1"/>
                </a:solidFill>
              </a:rPr>
            </a:br>
            <a:r>
              <a:rPr lang="en-US" sz="3000" smtClean="0"/>
              <a:t>Step 2:  Hypotheses</a:t>
            </a:r>
          </a:p>
        </p:txBody>
      </p:sp>
      <p:sp>
        <p:nvSpPr>
          <p:cNvPr id="19460" name="Rectangle 3"/>
          <p:cNvSpPr>
            <a:spLocks noGrp="1" noChangeArrowheads="1"/>
          </p:cNvSpPr>
          <p:nvPr>
            <p:ph type="body" idx="1"/>
          </p:nvPr>
        </p:nvSpPr>
        <p:spPr/>
        <p:txBody>
          <a:bodyPr/>
          <a:lstStyle/>
          <a:p>
            <a:pPr eaLnBrk="1" hangingPunct="1"/>
            <a:r>
              <a:rPr lang="en-US" b="1" smtClean="0"/>
              <a:t>Each significance test has two hypotheses:</a:t>
            </a:r>
          </a:p>
          <a:p>
            <a:pPr eaLnBrk="1" hangingPunct="1"/>
            <a:endParaRPr lang="en-US" sz="900" b="1" smtClean="0"/>
          </a:p>
          <a:p>
            <a:pPr lvl="1" eaLnBrk="1" hangingPunct="1"/>
            <a:r>
              <a:rPr lang="en-US" b="1" smtClean="0"/>
              <a:t>The </a:t>
            </a:r>
            <a:r>
              <a:rPr lang="en-US" b="1" i="1" smtClean="0">
                <a:solidFill>
                  <a:schemeClr val="tx2"/>
                </a:solidFill>
              </a:rPr>
              <a:t>null </a:t>
            </a:r>
            <a:r>
              <a:rPr lang="en-US" b="1" i="1" smtClean="0"/>
              <a:t>hypothesis</a:t>
            </a:r>
            <a:r>
              <a:rPr lang="en-US" b="1" smtClean="0"/>
              <a:t> is a statement that the parameter takes a particular value.  It has a single parameter value.</a:t>
            </a:r>
          </a:p>
          <a:p>
            <a:pPr lvl="1" eaLnBrk="1" hangingPunct="1"/>
            <a:endParaRPr lang="en-US" sz="1000" b="1" smtClean="0"/>
          </a:p>
          <a:p>
            <a:pPr lvl="1" eaLnBrk="1" hangingPunct="1"/>
            <a:r>
              <a:rPr lang="en-US" b="1" smtClean="0"/>
              <a:t>The </a:t>
            </a:r>
            <a:r>
              <a:rPr lang="en-US" b="1" i="1" smtClean="0">
                <a:solidFill>
                  <a:schemeClr val="tx2"/>
                </a:solidFill>
              </a:rPr>
              <a:t>alternative hypothesis</a:t>
            </a:r>
            <a:r>
              <a:rPr lang="en-US" b="1" smtClean="0"/>
              <a:t> states that the parameter falls in some alternative range of values.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4827F09D-5458-4154-8E46-8241FA6993C9}" type="slidenum">
              <a:rPr lang="en-US"/>
              <a:pPr>
                <a:defRPr/>
              </a:pPr>
              <a:t>7</a:t>
            </a:fld>
            <a:endParaRPr lang="en-US"/>
          </a:p>
        </p:txBody>
      </p:sp>
      <p:sp>
        <p:nvSpPr>
          <p:cNvPr id="20483" name="Rectangle 2"/>
          <p:cNvSpPr>
            <a:spLocks noGrp="1" noChangeArrowheads="1"/>
          </p:cNvSpPr>
          <p:nvPr>
            <p:ph type="title"/>
          </p:nvPr>
        </p:nvSpPr>
        <p:spPr/>
        <p:txBody>
          <a:bodyPr/>
          <a:lstStyle/>
          <a:p>
            <a:pPr eaLnBrk="1" hangingPunct="1"/>
            <a:r>
              <a:rPr lang="en-US" sz="3000" smtClean="0"/>
              <a:t>Learning Objective </a:t>
            </a:r>
            <a:r>
              <a:rPr lang="en-US" sz="3000" smtClean="0">
                <a:solidFill>
                  <a:schemeClr val="tx1"/>
                </a:solidFill>
              </a:rPr>
              <a:t>3:</a:t>
            </a:r>
            <a:br>
              <a:rPr lang="en-US" sz="3000" smtClean="0">
                <a:solidFill>
                  <a:schemeClr val="tx1"/>
                </a:solidFill>
              </a:rPr>
            </a:br>
            <a:r>
              <a:rPr lang="en-US" sz="3000" smtClean="0"/>
              <a:t>Null and Alternative Hypotheses</a:t>
            </a:r>
          </a:p>
        </p:txBody>
      </p:sp>
      <p:sp>
        <p:nvSpPr>
          <p:cNvPr id="20484" name="Rectangle 3"/>
          <p:cNvSpPr>
            <a:spLocks noGrp="1" noChangeArrowheads="1"/>
          </p:cNvSpPr>
          <p:nvPr>
            <p:ph type="body" idx="1"/>
          </p:nvPr>
        </p:nvSpPr>
        <p:spPr/>
        <p:txBody>
          <a:bodyPr/>
          <a:lstStyle/>
          <a:p>
            <a:pPr eaLnBrk="1" hangingPunct="1"/>
            <a:r>
              <a:rPr lang="en-US" sz="2100" b="1" smtClean="0"/>
              <a:t>The value in the null hypothesis usually represents </a:t>
            </a:r>
            <a:r>
              <a:rPr lang="en-US" sz="2100" b="1" i="1" smtClean="0">
                <a:solidFill>
                  <a:schemeClr val="tx2"/>
                </a:solidFill>
              </a:rPr>
              <a:t>no effect</a:t>
            </a:r>
            <a:endParaRPr lang="en-US" sz="2100" b="1" smtClean="0"/>
          </a:p>
          <a:p>
            <a:pPr lvl="1" eaLnBrk="1" hangingPunct="1"/>
            <a:r>
              <a:rPr lang="en-US" sz="2200" b="1" smtClean="0">
                <a:solidFill>
                  <a:schemeClr val="tx2"/>
                </a:solidFill>
              </a:rPr>
              <a:t>The symbol H</a:t>
            </a:r>
            <a:r>
              <a:rPr lang="en-US" sz="2200" b="1" baseline="-25000" smtClean="0">
                <a:solidFill>
                  <a:schemeClr val="tx2"/>
                </a:solidFill>
              </a:rPr>
              <a:t>o </a:t>
            </a:r>
            <a:r>
              <a:rPr lang="en-US" sz="2200" b="1" smtClean="0">
                <a:solidFill>
                  <a:schemeClr val="tx2"/>
                </a:solidFill>
              </a:rPr>
              <a:t>denotes null hypothesis</a:t>
            </a:r>
            <a:endParaRPr lang="en-US" sz="2200" smtClean="0">
              <a:solidFill>
                <a:schemeClr val="tx2"/>
              </a:solidFill>
            </a:endParaRPr>
          </a:p>
          <a:p>
            <a:pPr lvl="1" eaLnBrk="1" hangingPunct="1"/>
            <a:endParaRPr lang="en-US" sz="900" smtClean="0">
              <a:solidFill>
                <a:schemeClr val="tx2"/>
              </a:solidFill>
            </a:endParaRPr>
          </a:p>
          <a:p>
            <a:pPr eaLnBrk="1" hangingPunct="1"/>
            <a:r>
              <a:rPr lang="en-US" sz="2100" b="1" smtClean="0"/>
              <a:t>The value in the alternative hypothesis usually represents </a:t>
            </a:r>
            <a:r>
              <a:rPr lang="en-US" sz="2100" b="1" i="1" smtClean="0">
                <a:solidFill>
                  <a:schemeClr val="tx2"/>
                </a:solidFill>
              </a:rPr>
              <a:t>an effect of some type</a:t>
            </a:r>
          </a:p>
          <a:p>
            <a:pPr lvl="1" eaLnBrk="1" hangingPunct="1"/>
            <a:r>
              <a:rPr lang="en-US" sz="2200" b="1" smtClean="0">
                <a:solidFill>
                  <a:schemeClr val="tx2"/>
                </a:solidFill>
              </a:rPr>
              <a:t>The </a:t>
            </a:r>
            <a:r>
              <a:rPr lang="en-US" sz="2200" b="1" smtClean="0"/>
              <a:t>symbol H</a:t>
            </a:r>
            <a:r>
              <a:rPr lang="en-US" sz="2200" b="1" baseline="-25000" smtClean="0"/>
              <a:t>a </a:t>
            </a:r>
            <a:r>
              <a:rPr lang="en-US" sz="2200" b="1" smtClean="0"/>
              <a:t>denotes alternative hypothesis</a:t>
            </a:r>
          </a:p>
          <a:p>
            <a:pPr lvl="1" eaLnBrk="1" hangingPunct="1"/>
            <a:r>
              <a:rPr lang="en-US" sz="2200" b="1" smtClean="0"/>
              <a:t>The alternative hypothesis should express what the researcher hopes to show. </a:t>
            </a:r>
          </a:p>
          <a:p>
            <a:pPr eaLnBrk="1" hangingPunct="1"/>
            <a:endParaRPr lang="en-US" sz="2400" b="1" smtClean="0"/>
          </a:p>
          <a:p>
            <a:pPr eaLnBrk="1" hangingPunct="1"/>
            <a:r>
              <a:rPr lang="en-US" sz="2400" b="1" smtClean="0"/>
              <a:t>The hypotheses should be formulated before viewing or analyzing the data!</a:t>
            </a:r>
            <a:endParaRPr lang="en-US" sz="24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4AC3EDDE-E46A-43CC-B82A-8E689B1F0A85}" type="slidenum">
              <a:rPr lang="en-US"/>
              <a:pPr>
                <a:defRPr/>
              </a:pPr>
              <a:t>8</a:t>
            </a:fld>
            <a:endParaRPr lang="en-US"/>
          </a:p>
        </p:txBody>
      </p:sp>
      <p:sp>
        <p:nvSpPr>
          <p:cNvPr id="21507" name="Rectangle 2"/>
          <p:cNvSpPr>
            <a:spLocks noGrp="1" noChangeArrowheads="1"/>
          </p:cNvSpPr>
          <p:nvPr>
            <p:ph type="title"/>
          </p:nvPr>
        </p:nvSpPr>
        <p:spPr/>
        <p:txBody>
          <a:bodyPr/>
          <a:lstStyle/>
          <a:p>
            <a:pPr eaLnBrk="1" hangingPunct="1"/>
            <a:r>
              <a:rPr lang="en-US" sz="3000" smtClean="0"/>
              <a:t>Learning Objective 4</a:t>
            </a:r>
            <a:r>
              <a:rPr lang="en-US" sz="3000" smtClean="0">
                <a:solidFill>
                  <a:schemeClr val="tx1"/>
                </a:solidFill>
              </a:rPr>
              <a:t>:</a:t>
            </a:r>
            <a:br>
              <a:rPr lang="en-US" sz="3000" smtClean="0">
                <a:solidFill>
                  <a:schemeClr val="tx1"/>
                </a:solidFill>
              </a:rPr>
            </a:br>
            <a:r>
              <a:rPr lang="en-US" sz="3000" smtClean="0"/>
              <a:t>Step 3:  Test Statistic</a:t>
            </a:r>
          </a:p>
        </p:txBody>
      </p:sp>
      <p:sp>
        <p:nvSpPr>
          <p:cNvPr id="21508" name="Rectangle 3"/>
          <p:cNvSpPr>
            <a:spLocks noGrp="1" noChangeArrowheads="1"/>
          </p:cNvSpPr>
          <p:nvPr>
            <p:ph type="body" idx="1"/>
          </p:nvPr>
        </p:nvSpPr>
        <p:spPr/>
        <p:txBody>
          <a:bodyPr/>
          <a:lstStyle/>
          <a:p>
            <a:pPr eaLnBrk="1" hangingPunct="1">
              <a:lnSpc>
                <a:spcPct val="90000"/>
              </a:lnSpc>
            </a:pPr>
            <a:r>
              <a:rPr lang="en-US" sz="2400" b="1" smtClean="0"/>
              <a:t>A </a:t>
            </a:r>
            <a:r>
              <a:rPr lang="en-US" sz="2400" b="1" i="1" smtClean="0">
                <a:solidFill>
                  <a:schemeClr val="tx2"/>
                </a:solidFill>
              </a:rPr>
              <a:t>test statistic</a:t>
            </a:r>
            <a:r>
              <a:rPr lang="en-US" sz="2400" b="1" smtClean="0"/>
              <a:t> describes how far the point estimate falls from the parameter value given in the null hypothesis (usually in terms of the number of standard errors between the two).</a:t>
            </a:r>
          </a:p>
          <a:p>
            <a:pPr eaLnBrk="1" hangingPunct="1">
              <a:lnSpc>
                <a:spcPct val="90000"/>
              </a:lnSpc>
            </a:pPr>
            <a:r>
              <a:rPr lang="en-US" sz="2400" b="1" smtClean="0"/>
              <a:t>If the test statistic falls far from the value suggested by the null hypothesis in the direction specified by the alternative hypothesis, it is good evidence against the null hypothesis and in favor of the alternative hypothesis.</a:t>
            </a:r>
          </a:p>
          <a:p>
            <a:pPr eaLnBrk="1" hangingPunct="1">
              <a:lnSpc>
                <a:spcPct val="90000"/>
              </a:lnSpc>
            </a:pPr>
            <a:r>
              <a:rPr lang="en-US" sz="2400" b="1" smtClean="0"/>
              <a:t>We use the test statistic  to assesses the evidence against the null hypothesis by giving a probability , the P-Value.  </a:t>
            </a:r>
          </a:p>
          <a:p>
            <a:pPr eaLnBrk="1" hangingPunct="1">
              <a:lnSpc>
                <a:spcPct val="90000"/>
              </a:lnSpc>
            </a:pPr>
            <a:endParaRPr lang="en-US" sz="2400" b="1" smtClean="0"/>
          </a:p>
          <a:p>
            <a:pPr eaLnBrk="1" hangingPunct="1">
              <a:lnSpc>
                <a:spcPct val="90000"/>
              </a:lnSpc>
            </a:pPr>
            <a:endParaRPr lang="en-US" sz="24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2AC442DB-5F40-44DC-B2CB-BB7842C0BDEB}" type="slidenum">
              <a:rPr lang="en-US"/>
              <a:pPr>
                <a:defRPr/>
              </a:pPr>
              <a:t>9</a:t>
            </a:fld>
            <a:endParaRPr lang="en-US"/>
          </a:p>
        </p:txBody>
      </p:sp>
      <p:sp>
        <p:nvSpPr>
          <p:cNvPr id="22531" name="Rectangle 2"/>
          <p:cNvSpPr>
            <a:spLocks noGrp="1" noChangeArrowheads="1"/>
          </p:cNvSpPr>
          <p:nvPr>
            <p:ph type="title"/>
          </p:nvPr>
        </p:nvSpPr>
        <p:spPr/>
        <p:txBody>
          <a:bodyPr/>
          <a:lstStyle/>
          <a:p>
            <a:pPr eaLnBrk="1" hangingPunct="1"/>
            <a:r>
              <a:rPr lang="en-US" sz="3000" smtClean="0"/>
              <a:t>Learning Objective 5</a:t>
            </a:r>
            <a:r>
              <a:rPr lang="en-US" sz="3000" smtClean="0">
                <a:solidFill>
                  <a:schemeClr val="tx1"/>
                </a:solidFill>
              </a:rPr>
              <a:t>:</a:t>
            </a:r>
            <a:br>
              <a:rPr lang="en-US" sz="3000" smtClean="0">
                <a:solidFill>
                  <a:schemeClr val="tx1"/>
                </a:solidFill>
              </a:rPr>
            </a:br>
            <a:r>
              <a:rPr lang="en-US" sz="3000" smtClean="0"/>
              <a:t>Step 4:  P-value</a:t>
            </a:r>
          </a:p>
        </p:txBody>
      </p:sp>
      <p:sp>
        <p:nvSpPr>
          <p:cNvPr id="22532" name="Rectangle 3"/>
          <p:cNvSpPr>
            <a:spLocks noGrp="1" noChangeArrowheads="1"/>
          </p:cNvSpPr>
          <p:nvPr>
            <p:ph type="body" idx="1"/>
          </p:nvPr>
        </p:nvSpPr>
        <p:spPr>
          <a:xfrm>
            <a:off x="762000" y="1828800"/>
            <a:ext cx="7696200" cy="4495800"/>
          </a:xfrm>
        </p:spPr>
        <p:txBody>
          <a:bodyPr/>
          <a:lstStyle/>
          <a:p>
            <a:pPr eaLnBrk="1" hangingPunct="1"/>
            <a:r>
              <a:rPr lang="en-US" sz="2500" b="1" smtClean="0"/>
              <a:t>To interpret a test statistic value, we use a probability summary of the evidence </a:t>
            </a:r>
            <a:r>
              <a:rPr lang="en-US" sz="2500" b="1" i="1" smtClean="0"/>
              <a:t>against</a:t>
            </a:r>
            <a:r>
              <a:rPr lang="en-US" sz="2500" b="1" smtClean="0"/>
              <a:t> the null hypothesis, H</a:t>
            </a:r>
            <a:r>
              <a:rPr lang="en-US" sz="2500" b="1" baseline="-25000" smtClean="0"/>
              <a:t>o</a:t>
            </a:r>
            <a:endParaRPr lang="en-US" sz="2500" b="1" smtClean="0"/>
          </a:p>
          <a:p>
            <a:pPr lvl="1" eaLnBrk="1" hangingPunct="1"/>
            <a:r>
              <a:rPr lang="en-US" b="1" smtClean="0"/>
              <a:t>First, we presume that H</a:t>
            </a:r>
            <a:r>
              <a:rPr lang="en-US" b="1" baseline="-25000" smtClean="0"/>
              <a:t>o</a:t>
            </a:r>
            <a:r>
              <a:rPr lang="en-US" b="1" smtClean="0"/>
              <a:t> is true</a:t>
            </a:r>
          </a:p>
          <a:p>
            <a:pPr lvl="1" eaLnBrk="1" hangingPunct="1"/>
            <a:r>
              <a:rPr lang="en-US" b="1" smtClean="0"/>
              <a:t>Next, we consider the sampling distribution from which the test statistic comes</a:t>
            </a:r>
          </a:p>
          <a:p>
            <a:pPr lvl="1" eaLnBrk="1" hangingPunct="1"/>
            <a:r>
              <a:rPr lang="en-US" b="1" smtClean="0"/>
              <a:t>We summarize how far out in the tail of  this sampling distribution the test statistic falls </a:t>
            </a:r>
          </a:p>
          <a:p>
            <a:pPr eaLnBrk="1" hangingPunct="1"/>
            <a:endParaRPr lang="en-US" sz="2300" b="1" smtClean="0"/>
          </a:p>
        </p:txBody>
      </p:sp>
    </p:spTree>
  </p:cSld>
  <p:clrMapOvr>
    <a:masterClrMapping/>
  </p:clrMapOvr>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9067</TotalTime>
  <Words>2027</Words>
  <Application>Microsoft Office PowerPoint</Application>
  <PresentationFormat>On-screen Show (4:3)</PresentationFormat>
  <Paragraphs>328</Paragraphs>
  <Slides>52</Slides>
  <Notes>44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52</vt:i4>
      </vt:variant>
    </vt:vector>
  </HeadingPairs>
  <TitlesOfParts>
    <vt:vector size="54" baseType="lpstr">
      <vt:lpstr>Layers</vt:lpstr>
      <vt:lpstr>Equation</vt:lpstr>
      <vt:lpstr>Chapter 8: Statistical Inference: Significance Tests About Hypotheses</vt:lpstr>
      <vt:lpstr>Learning Objectives</vt:lpstr>
      <vt:lpstr>Learning Objective 1: Significance Test</vt:lpstr>
      <vt:lpstr>Learning Objective 2: Step 1:  Assumptions</vt:lpstr>
      <vt:lpstr>Learning Objective 3: Step 2: Hypothesis</vt:lpstr>
      <vt:lpstr>Learning Objective 3: Step 2:  Hypotheses</vt:lpstr>
      <vt:lpstr>Learning Objective 3: Null and Alternative Hypotheses</vt:lpstr>
      <vt:lpstr>Learning Objective 4: Step 3:  Test Statistic</vt:lpstr>
      <vt:lpstr>Learning Objective 5: Step 4:  P-value</vt:lpstr>
      <vt:lpstr>Learning Objective 5: Step 4:  P-value</vt:lpstr>
      <vt:lpstr>Learning Objective 5: Step 4:  P-value</vt:lpstr>
      <vt:lpstr>Learning Objective 5: Step 4:  P-value</vt:lpstr>
      <vt:lpstr>Learning Objective 6: Step 5:  Conclusion</vt:lpstr>
      <vt:lpstr>Chapter 8: Statistical Inference: Significance Tests About Hypotheses</vt:lpstr>
      <vt:lpstr>Learning Objectives:</vt:lpstr>
      <vt:lpstr>Learning Objective 1: Example:  Are Astrologers’ Predictions Better Than Guessing?</vt:lpstr>
      <vt:lpstr>Learning Objective 1: Steps of a Significance Test about a Population Proportion</vt:lpstr>
      <vt:lpstr>Learning Objective 1: Steps of a Significance Test about a Population Proportion</vt:lpstr>
      <vt:lpstr>Learning Objective 1: Steps of a Significance Test about a Population Proportion</vt:lpstr>
      <vt:lpstr>Learning Objective 1: Steps of a Significance Test about a Population Proportion</vt:lpstr>
      <vt:lpstr>Learning Objective 1: Steps of a Significance Test about a Population Proportion</vt:lpstr>
      <vt:lpstr>Learning Objective 2: Example 1</vt:lpstr>
      <vt:lpstr>Learning Objective 2: Example 1</vt:lpstr>
      <vt:lpstr>Learning Objective 2: Example 1</vt:lpstr>
      <vt:lpstr>Learning Objective 2: Example 1</vt:lpstr>
      <vt:lpstr>Learning Objective 2: Example 1</vt:lpstr>
      <vt:lpstr>Learning Objective 3: How Do We Interpret the P-value?</vt:lpstr>
      <vt:lpstr>Learning Objective 3: How Do We Interpret the P-value?</vt:lpstr>
      <vt:lpstr>Learning Objective 4: Two-Sided Significance Tests</vt:lpstr>
      <vt:lpstr>Learning Objective 4: Example 2</vt:lpstr>
      <vt:lpstr>Learning Objective 4: Example 2</vt:lpstr>
      <vt:lpstr>Learning Objective 4: Example 2</vt:lpstr>
      <vt:lpstr>Learning Objective 4: Example 2</vt:lpstr>
      <vt:lpstr>Learning Objective 4: Example 2</vt:lpstr>
      <vt:lpstr>Learning Objective 4: Example 2</vt:lpstr>
      <vt:lpstr>Learning Objective 4: Example 2</vt:lpstr>
      <vt:lpstr>Learning Objective 4: Example 2</vt:lpstr>
      <vt:lpstr>Learning Objective 4: Example 2</vt:lpstr>
      <vt:lpstr>Learning Objective 4: Example 2</vt:lpstr>
      <vt:lpstr>Learning Objective 4: Example 2</vt:lpstr>
      <vt:lpstr>Learning Objective 5: Summary of P-values for Different Alternative Hypotheses</vt:lpstr>
      <vt:lpstr>Learning Objective 6: The Significance Level Tells Us How Strong the Evidence Must Be</vt:lpstr>
      <vt:lpstr>Learning Objective 6: The Significance Level Tells Us How Strong the Evidence Must Be</vt:lpstr>
      <vt:lpstr>Learning Objective 6: Significance Level</vt:lpstr>
      <vt:lpstr>Learning Objective 6: Possible Decisions in a Hypothesis Test</vt:lpstr>
      <vt:lpstr>Learning Objective 6: Report the P-value</vt:lpstr>
      <vt:lpstr>Learning Objective 6: “Do Not Reject H0” Is Not the Same as Saying “Accept H0” </vt:lpstr>
      <vt:lpstr>Learning Objective 7: One-Sided vs Two-Sided Tests</vt:lpstr>
      <vt:lpstr>Learning Objective 8: The Binomial Test for Small Samples</vt:lpstr>
      <vt:lpstr>Learning Objective 9: Class Exercise 1</vt:lpstr>
      <vt:lpstr>Learning Objective 9: Class Exercise 2 </vt:lpstr>
      <vt:lpstr>Learning Objective 9: Class Exercise 3</vt:lpstr>
    </vt:vector>
  </TitlesOfParts>
  <Company>Heartland Community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6.2</dc:title>
  <cp:lastModifiedBy>indrihovicb</cp:lastModifiedBy>
  <cp:revision>446</cp:revision>
  <dcterms:created xsi:type="dcterms:W3CDTF">2001-10-09T23:00:43Z</dcterms:created>
  <dcterms:modified xsi:type="dcterms:W3CDTF">2012-01-31T13:18:15Z</dcterms:modified>
</cp:coreProperties>
</file>