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5"/>
  </p:notesMasterIdLst>
  <p:handoutMasterIdLst>
    <p:handoutMasterId r:id="rId26"/>
  </p:handoutMasterIdLst>
  <p:sldIdLst>
    <p:sldId id="524" r:id="rId2"/>
    <p:sldId id="525" r:id="rId3"/>
    <p:sldId id="526" r:id="rId4"/>
    <p:sldId id="527" r:id="rId5"/>
    <p:sldId id="528" r:id="rId6"/>
    <p:sldId id="529" r:id="rId7"/>
    <p:sldId id="530" r:id="rId8"/>
    <p:sldId id="531" r:id="rId9"/>
    <p:sldId id="532" r:id="rId10"/>
    <p:sldId id="533" r:id="rId11"/>
    <p:sldId id="534" r:id="rId12"/>
    <p:sldId id="535" r:id="rId13"/>
    <p:sldId id="536" r:id="rId14"/>
    <p:sldId id="537" r:id="rId15"/>
    <p:sldId id="538" r:id="rId16"/>
    <p:sldId id="539" r:id="rId17"/>
    <p:sldId id="540" r:id="rId18"/>
    <p:sldId id="541" r:id="rId19"/>
    <p:sldId id="542" r:id="rId20"/>
    <p:sldId id="543" r:id="rId21"/>
    <p:sldId id="544" r:id="rId22"/>
    <p:sldId id="545" r:id="rId23"/>
    <p:sldId id="546" r:id="rId2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83" autoAdjust="0"/>
  </p:normalViewPr>
  <p:slideViewPr>
    <p:cSldViewPr>
      <p:cViewPr varScale="1">
        <p:scale>
          <a:sx n="100" d="100"/>
          <a:sy n="100" d="100"/>
        </p:scale>
        <p:origin x="-4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cs typeface="+mn-cs"/>
              </a:defRPr>
            </a:lvl1pPr>
          </a:lstStyle>
          <a:p>
            <a:pPr>
              <a:defRPr/>
            </a:pPr>
            <a:fld id="{5C79A653-59C8-4DB8-9ED3-323BC5BB9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2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2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5641F6AD-C380-4256-A454-8170AB2EE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EBF907-5C51-47FD-BA52-0FBEB1502365}" type="slidenum">
              <a:rPr lang="en-US">
                <a:cs typeface="Arial" charset="0"/>
              </a:rPr>
              <a:pPr/>
              <a:t>3</a:t>
            </a:fld>
            <a:endParaRPr lang="en-US">
              <a:cs typeface="Arial" charset="0"/>
            </a:endParaRPr>
          </a:p>
        </p:txBody>
      </p:sp>
      <p:sp>
        <p:nvSpPr>
          <p:cNvPr id="161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54384-A661-4660-9A44-31066C033982}" type="slidenum">
              <a:rPr lang="en-US">
                <a:cs typeface="Arial" charset="0"/>
              </a:rPr>
              <a:pPr/>
              <a:t>12</a:t>
            </a:fld>
            <a:endParaRPr lang="en-US">
              <a:cs typeface="Arial" charset="0"/>
            </a:endParaRPr>
          </a:p>
        </p:txBody>
      </p:sp>
      <p:sp>
        <p:nvSpPr>
          <p:cNvPr id="171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E5A13-0B75-4032-BC6F-57C6DEF82F12}" type="slidenum">
              <a:rPr lang="en-US">
                <a:cs typeface="Arial" charset="0"/>
              </a:rPr>
              <a:pPr/>
              <a:t>13</a:t>
            </a:fld>
            <a:endParaRPr lang="en-US">
              <a:cs typeface="Arial" charset="0"/>
            </a:endParaRPr>
          </a:p>
        </p:txBody>
      </p:sp>
      <p:sp>
        <p:nvSpPr>
          <p:cNvPr id="172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5C478D-38EF-44F0-8D6F-742D6665C550}" type="slidenum">
              <a:rPr lang="en-US">
                <a:cs typeface="Arial" charset="0"/>
              </a:rPr>
              <a:pPr/>
              <a:t>14</a:t>
            </a:fld>
            <a:endParaRPr lang="en-US">
              <a:cs typeface="Arial" charset="0"/>
            </a:endParaRPr>
          </a:p>
        </p:txBody>
      </p:sp>
      <p:sp>
        <p:nvSpPr>
          <p:cNvPr id="173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1B3FF3-6A1B-4116-A5D1-2805CA4F86B6}" type="slidenum">
              <a:rPr lang="en-US">
                <a:cs typeface="Arial" charset="0"/>
              </a:rPr>
              <a:pPr/>
              <a:t>15</a:t>
            </a:fld>
            <a:endParaRPr lang="en-US">
              <a:cs typeface="Arial" charset="0"/>
            </a:endParaRPr>
          </a:p>
        </p:txBody>
      </p:sp>
      <p:sp>
        <p:nvSpPr>
          <p:cNvPr id="174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7E84A8-E505-4D5A-84EE-64F619D77528}" type="slidenum">
              <a:rPr lang="en-US">
                <a:cs typeface="Arial" charset="0"/>
              </a:rPr>
              <a:pPr/>
              <a:t>16</a:t>
            </a:fld>
            <a:endParaRPr lang="en-US">
              <a:cs typeface="Arial" charset="0"/>
            </a:endParaRPr>
          </a:p>
        </p:txBody>
      </p:sp>
      <p:sp>
        <p:nvSpPr>
          <p:cNvPr id="175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A14527-96F9-475E-AE8B-B8A65566794C}" type="slidenum">
              <a:rPr lang="en-US">
                <a:cs typeface="Arial" charset="0"/>
              </a:rPr>
              <a:pPr/>
              <a:t>17</a:t>
            </a:fld>
            <a:endParaRPr lang="en-US">
              <a:cs typeface="Arial" charset="0"/>
            </a:endParaRPr>
          </a:p>
        </p:txBody>
      </p:sp>
      <p:sp>
        <p:nvSpPr>
          <p:cNvPr id="176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9E1BE7-8D24-45BE-BD61-3D3EF2D85ED7}" type="slidenum">
              <a:rPr lang="en-US">
                <a:cs typeface="Arial" charset="0"/>
              </a:rPr>
              <a:pPr/>
              <a:t>18</a:t>
            </a:fld>
            <a:endParaRPr lang="en-US">
              <a:cs typeface="Arial" charset="0"/>
            </a:endParaRPr>
          </a:p>
        </p:txBody>
      </p:sp>
      <p:sp>
        <p:nvSpPr>
          <p:cNvPr id="177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1E6AC-240B-4650-B465-85F924565BE8}" type="slidenum">
              <a:rPr lang="en-US">
                <a:cs typeface="Arial" charset="0"/>
              </a:rPr>
              <a:pPr/>
              <a:t>20</a:t>
            </a:fld>
            <a:endParaRPr lang="en-US">
              <a:cs typeface="Arial" charset="0"/>
            </a:endParaRPr>
          </a:p>
        </p:txBody>
      </p:sp>
      <p:sp>
        <p:nvSpPr>
          <p:cNvPr id="178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FA939D-730A-497D-9C08-0DB4FF850A88}" type="slidenum">
              <a:rPr lang="en-US">
                <a:cs typeface="Arial" charset="0"/>
              </a:rPr>
              <a:pPr/>
              <a:t>21</a:t>
            </a:fld>
            <a:endParaRPr lang="en-US">
              <a:cs typeface="Arial" charset="0"/>
            </a:endParaRPr>
          </a:p>
        </p:txBody>
      </p:sp>
      <p:sp>
        <p:nvSpPr>
          <p:cNvPr id="179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943D3A-FC0F-4FFD-81A8-0711086C8718}" type="slidenum">
              <a:rPr lang="en-US">
                <a:cs typeface="Arial" charset="0"/>
              </a:rPr>
              <a:pPr/>
              <a:t>22</a:t>
            </a:fld>
            <a:endParaRPr lang="en-US">
              <a:cs typeface="Arial" charset="0"/>
            </a:endParaRPr>
          </a:p>
        </p:txBody>
      </p:sp>
      <p:sp>
        <p:nvSpPr>
          <p:cNvPr id="180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5F8A75-486A-4320-A38B-A4F892B76D22}" type="slidenum">
              <a:rPr lang="en-US">
                <a:cs typeface="Arial" charset="0"/>
              </a:rPr>
              <a:pPr/>
              <a:t>4</a:t>
            </a:fld>
            <a:endParaRPr lang="en-US">
              <a:cs typeface="Arial" charset="0"/>
            </a:endParaRPr>
          </a:p>
        </p:txBody>
      </p:sp>
      <p:sp>
        <p:nvSpPr>
          <p:cNvPr id="162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F6B1F5-3E24-4B31-AF0F-BD5F7F5E74EA}" type="slidenum">
              <a:rPr lang="en-US">
                <a:cs typeface="Arial" charset="0"/>
              </a:rPr>
              <a:pPr/>
              <a:t>23</a:t>
            </a:fld>
            <a:endParaRPr lang="en-US">
              <a:cs typeface="Arial" charset="0"/>
            </a:endParaRPr>
          </a:p>
        </p:txBody>
      </p:sp>
      <p:sp>
        <p:nvSpPr>
          <p:cNvPr id="181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EE6C2F-A79B-43DB-88AF-C637E7CFC9AF}" type="slidenum">
              <a:rPr lang="en-US">
                <a:cs typeface="Arial" charset="0"/>
              </a:rPr>
              <a:pPr/>
              <a:t>5</a:t>
            </a:fld>
            <a:endParaRPr lang="en-US">
              <a:cs typeface="Arial" charset="0"/>
            </a:endParaRPr>
          </a:p>
        </p:txBody>
      </p:sp>
      <p:sp>
        <p:nvSpPr>
          <p:cNvPr id="163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A4746E-ABC8-4447-BF56-F7AFC414AA6F}" type="slidenum">
              <a:rPr lang="en-US">
                <a:cs typeface="Arial" charset="0"/>
              </a:rPr>
              <a:pPr/>
              <a:t>6</a:t>
            </a:fld>
            <a:endParaRPr lang="en-US">
              <a:cs typeface="Arial" charset="0"/>
            </a:endParaRPr>
          </a:p>
        </p:txBody>
      </p:sp>
      <p:sp>
        <p:nvSpPr>
          <p:cNvPr id="164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FC6EFE-E458-4443-8CB0-F192713B202A}" type="slidenum">
              <a:rPr lang="en-US">
                <a:cs typeface="Arial" charset="0"/>
              </a:rPr>
              <a:pPr/>
              <a:t>7</a:t>
            </a:fld>
            <a:endParaRPr lang="en-US">
              <a:cs typeface="Arial" charset="0"/>
            </a:endParaRPr>
          </a:p>
        </p:txBody>
      </p:sp>
      <p:sp>
        <p:nvSpPr>
          <p:cNvPr id="165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109C47-3FC9-44D5-A595-E940C1EFB5FB}" type="slidenum">
              <a:rPr lang="en-US">
                <a:cs typeface="Arial" charset="0"/>
              </a:rPr>
              <a:pPr/>
              <a:t>8</a:t>
            </a:fld>
            <a:endParaRPr lang="en-US">
              <a:cs typeface="Arial" charset="0"/>
            </a:endParaRPr>
          </a:p>
        </p:txBody>
      </p:sp>
      <p:sp>
        <p:nvSpPr>
          <p:cNvPr id="166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53F75B-DBCA-45D3-8060-7503343F60F0}" type="slidenum">
              <a:rPr lang="en-US">
                <a:cs typeface="Arial" charset="0"/>
              </a:rPr>
              <a:pPr/>
              <a:t>9</a:t>
            </a:fld>
            <a:endParaRPr lang="en-US">
              <a:cs typeface="Arial" charset="0"/>
            </a:endParaRPr>
          </a:p>
        </p:txBody>
      </p:sp>
      <p:sp>
        <p:nvSpPr>
          <p:cNvPr id="167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4FC0E1-48FD-484D-9269-8F09620F88AF}" type="slidenum">
              <a:rPr lang="en-US">
                <a:cs typeface="Arial" charset="0"/>
              </a:rPr>
              <a:pPr/>
              <a:t>10</a:t>
            </a:fld>
            <a:endParaRPr lang="en-US">
              <a:cs typeface="Arial" charset="0"/>
            </a:endParaRPr>
          </a:p>
        </p:txBody>
      </p:sp>
      <p:sp>
        <p:nvSpPr>
          <p:cNvPr id="168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5E88B5-E629-43D5-872E-422356B063D6}" type="slidenum">
              <a:rPr lang="en-US">
                <a:cs typeface="Arial" charset="0"/>
              </a:rPr>
              <a:pPr/>
              <a:t>11</a:t>
            </a:fld>
            <a:endParaRPr lang="en-US">
              <a:cs typeface="Arial" charset="0"/>
            </a:endParaRPr>
          </a:p>
        </p:txBody>
      </p:sp>
      <p:sp>
        <p:nvSpPr>
          <p:cNvPr id="169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cs typeface="+mn-cs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cs typeface="+mn-cs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cs typeface="+mn-cs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22938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938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3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49399C-9903-4CC5-9F48-B9E522B45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E752A-4AEC-48F5-B006-4E9FCB296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6B2FE-8C59-478F-AAB8-1294A60F0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7F33B-D25D-4178-A119-AB965AC52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2E6F9-AF83-4D56-80C3-3457B44D7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8F90A-64F8-4F6D-A285-08FC300DD9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FB6BF-7978-4DB6-9A2D-6A0D7CC0B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06F51-1E89-4C8C-A9AD-6CA445120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C859D-E8D5-492A-99E4-4390D0A85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A0709-EE5E-489E-8533-A7DED966F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0E83A-D19D-4221-A24A-BFEAF739B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1FEE3-8731-469C-A040-1220C5744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0BFBF-25EB-4513-B07F-5FE0A645E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283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cs typeface="+mn-cs"/>
              </a:endParaRPr>
            </a:p>
          </p:txBody>
        </p:sp>
        <p:grpSp>
          <p:nvGrpSpPr>
            <p:cNvPr id="1229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28357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cs typeface="+mn-cs"/>
                </a:endParaRPr>
              </a:p>
            </p:txBody>
          </p:sp>
          <p:sp>
            <p:nvSpPr>
              <p:cNvPr id="228358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1229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836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836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836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02E215D-5480-42A5-B1A2-9E3E23349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8364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3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3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3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884FFC-CDB8-4574-A73E-597B8413E63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Chapter 8: Statistical Inference: Significance Tests about Hypotheses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Section 8.3: Significance Tests About Means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50DA3-BA5D-4E86-84C3-DAA82BA6D5EC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Learning Objective 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 </a:t>
            </a:r>
            <a:r>
              <a:rPr lang="en-US" sz="2600" smtClean="0">
                <a:solidFill>
                  <a:schemeClr val="tx1"/>
                </a:solidFill>
              </a:rPr>
              <a:t>Mean Weight Change in Anorexic Girls</a:t>
            </a: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One of the therapies was cognitive therapy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In this study, 29 girls received the therapeutic treatment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The weight changes for the 29 girls had a sample mean of 3.00 pounds and standard deviation of 7.32 pounds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2A696-A265-4DD2-B1D3-C07B115733D6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Learning Objective 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 </a:t>
            </a:r>
            <a:r>
              <a:rPr lang="en-US" sz="2600" smtClean="0">
                <a:solidFill>
                  <a:schemeClr val="tx1"/>
                </a:solidFill>
              </a:rPr>
              <a:t>Mean Weight Change in Anorexic Girls</a:t>
            </a:r>
          </a:p>
        </p:txBody>
      </p:sp>
      <p:pic>
        <p:nvPicPr>
          <p:cNvPr id="72708" name="Picture 3" descr="tab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828800"/>
            <a:ext cx="7010400" cy="436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20685B-78E9-47AE-A00F-619A3DE69117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Learning Objective 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 </a:t>
            </a:r>
            <a:r>
              <a:rPr lang="en-US" sz="2600" smtClean="0">
                <a:solidFill>
                  <a:schemeClr val="tx1"/>
                </a:solidFill>
              </a:rPr>
              <a:t>Mean Weight Change in Anorexic Girls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How can we frame this investigation in the context of a significance test that can detect whether the therapy was effective?</a:t>
            </a:r>
          </a:p>
          <a:p>
            <a:pPr eaLnBrk="1" hangingPunct="1"/>
            <a:r>
              <a:rPr lang="en-US" b="1" smtClean="0"/>
              <a:t>Null hypothesis:  “no effect”</a:t>
            </a:r>
          </a:p>
          <a:p>
            <a:pPr eaLnBrk="1" hangingPunct="1"/>
            <a:r>
              <a:rPr lang="en-US" b="1" smtClean="0"/>
              <a:t>Alternative hypothesis:  therapy is “effective”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58C452-BA91-4889-9E3B-8A630BD20051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Learning Objective 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 </a:t>
            </a:r>
            <a:r>
              <a:rPr lang="en-US" sz="2600" smtClean="0">
                <a:solidFill>
                  <a:schemeClr val="tx1"/>
                </a:solidFill>
              </a:rPr>
              <a:t>Mean Weight Change in Anorexic Girls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u="sng" smtClean="0">
                <a:solidFill>
                  <a:schemeClr val="tx2"/>
                </a:solidFill>
              </a:rPr>
              <a:t>Step 1:  Assumptions</a:t>
            </a:r>
          </a:p>
          <a:p>
            <a:pPr lvl="1" eaLnBrk="1" hangingPunct="1"/>
            <a:r>
              <a:rPr lang="en-US" b="1" smtClean="0"/>
              <a:t>The variable (weight change) is quantitative</a:t>
            </a:r>
          </a:p>
          <a:p>
            <a:pPr lvl="1" eaLnBrk="1" hangingPunct="1"/>
            <a:r>
              <a:rPr lang="en-US" b="1" smtClean="0"/>
              <a:t>The subjects were a </a:t>
            </a:r>
            <a:r>
              <a:rPr lang="en-US" b="1" i="1" smtClean="0"/>
              <a:t>convenience sample</a:t>
            </a:r>
            <a:r>
              <a:rPr lang="en-US" b="1" smtClean="0"/>
              <a:t>, rather than a random sample. The question is whether these girls are a good representation of all girls with anorexia.</a:t>
            </a:r>
          </a:p>
          <a:p>
            <a:pPr lvl="1" eaLnBrk="1" hangingPunct="1"/>
            <a:r>
              <a:rPr lang="en-US" b="1" smtClean="0"/>
              <a:t>The population distribution is approximately normal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8A7034-8223-4447-AC80-DDE117489996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Learning Objective 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 </a:t>
            </a:r>
            <a:r>
              <a:rPr lang="en-US" sz="2600" smtClean="0">
                <a:solidFill>
                  <a:schemeClr val="tx1"/>
                </a:solidFill>
              </a:rPr>
              <a:t>Mean Weight Change in Anorexic Girls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27238"/>
            <a:ext cx="7772400" cy="4103687"/>
          </a:xfrm>
        </p:spPr>
        <p:txBody>
          <a:bodyPr/>
          <a:lstStyle/>
          <a:p>
            <a:pPr eaLnBrk="1" hangingPunct="1"/>
            <a:r>
              <a:rPr lang="en-US" b="1" u="sng" smtClean="0">
                <a:solidFill>
                  <a:schemeClr val="tx2"/>
                </a:solidFill>
              </a:rPr>
              <a:t>Step 2:  Hypotheses</a:t>
            </a:r>
          </a:p>
          <a:p>
            <a:pPr eaLnBrk="1" hangingPunct="1"/>
            <a:endParaRPr lang="en-US" sz="900" smtClean="0"/>
          </a:p>
          <a:p>
            <a:pPr lvl="1" eaLnBrk="1" hangingPunct="1"/>
            <a:r>
              <a:rPr lang="en-US" sz="2800" b="1" smtClean="0"/>
              <a:t>H</a:t>
            </a:r>
            <a:r>
              <a:rPr lang="en-US" sz="2800" b="1" baseline="-25000" smtClean="0"/>
              <a:t>0:</a:t>
            </a:r>
            <a:r>
              <a:rPr lang="en-US" sz="2800" b="1" smtClean="0"/>
              <a:t> µ = 0</a:t>
            </a:r>
          </a:p>
          <a:p>
            <a:pPr lvl="1" eaLnBrk="1" hangingPunct="1"/>
            <a:endParaRPr lang="en-US" sz="1000" b="1" smtClean="0"/>
          </a:p>
          <a:p>
            <a:pPr lvl="1" eaLnBrk="1" hangingPunct="1"/>
            <a:r>
              <a:rPr lang="en-US" sz="2800" b="1" smtClean="0"/>
              <a:t>H</a:t>
            </a:r>
            <a:r>
              <a:rPr lang="en-US" sz="2800" b="1" baseline="-25000" smtClean="0"/>
              <a:t>a:</a:t>
            </a:r>
            <a:r>
              <a:rPr lang="en-US" sz="2800" b="1" smtClean="0"/>
              <a:t> µ &gt; 0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411A9-66EB-4E36-BB32-8E9C67E09DF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Learning Objective 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 </a:t>
            </a:r>
            <a:r>
              <a:rPr lang="en-US" sz="2600" smtClean="0">
                <a:solidFill>
                  <a:schemeClr val="tx1"/>
                </a:solidFill>
              </a:rPr>
              <a:t>Mean Weight Change in Anorexic Girls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eaLnBrk="1" hangingPunct="1"/>
            <a:r>
              <a:rPr lang="en-US" sz="2400" b="1" u="sng" smtClean="0">
                <a:solidFill>
                  <a:schemeClr val="tx2"/>
                </a:solidFill>
              </a:rPr>
              <a:t>Step 3:  Test Statistic</a:t>
            </a:r>
          </a:p>
          <a:p>
            <a:pPr eaLnBrk="1" hangingPunct="1"/>
            <a:endParaRPr lang="en-US" sz="2400" b="1" u="sng" smtClean="0">
              <a:solidFill>
                <a:schemeClr val="tx2"/>
              </a:solidFill>
            </a:endParaRPr>
          </a:p>
          <a:p>
            <a:pPr eaLnBrk="1" hangingPunct="1"/>
            <a:endParaRPr lang="en-US" sz="2400" b="1" u="sng" smtClean="0">
              <a:solidFill>
                <a:schemeClr val="tx2"/>
              </a:solidFill>
            </a:endParaRPr>
          </a:p>
          <a:p>
            <a:pPr lvl="1" eaLnBrk="1" hangingPunct="1"/>
            <a:endParaRPr lang="en-US" sz="2200" b="1" smtClean="0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838325" y="2968625"/>
          <a:ext cx="5386388" cy="1793875"/>
        </p:xfrm>
        <a:graphic>
          <a:graphicData uri="http://schemas.openxmlformats.org/presentationml/2006/ole">
            <p:oleObj spid="_x0000_s6146" name="Equation" r:id="rId4" imgW="2920680" imgH="812520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41232D-53F3-4D4E-B76F-560F4E004E15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Learning Objective 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 </a:t>
            </a:r>
            <a:r>
              <a:rPr lang="en-US" sz="2600" smtClean="0">
                <a:solidFill>
                  <a:schemeClr val="tx1"/>
                </a:solidFill>
              </a:rPr>
              <a:t>Mean Weight Change in Anorexic Girls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u="sng" smtClean="0">
                <a:solidFill>
                  <a:schemeClr val="tx2"/>
                </a:solidFill>
              </a:rPr>
              <a:t>Step 4: P-value</a:t>
            </a:r>
          </a:p>
          <a:p>
            <a:pPr lvl="1" eaLnBrk="1" hangingPunct="1">
              <a:lnSpc>
                <a:spcPct val="90000"/>
              </a:lnSpc>
              <a:buFont typeface="Wingdings" pitchFamily="32" charset="2"/>
              <a:buNone/>
            </a:pPr>
            <a:r>
              <a:rPr lang="en-US" b="1" smtClean="0"/>
              <a:t>The P-value is the area to the right of t=2.21 for the t sampling distribution with 28 df.  This values is 0.018.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smtClean="0"/>
              <a:t>If the treatment had no effect, the probability of obtaining a sample this extreme would be 0.018</a:t>
            </a:r>
            <a:endParaRPr lang="en-US" b="1" u="sng" smtClean="0"/>
          </a:p>
          <a:p>
            <a:pPr lvl="1" eaLnBrk="1" hangingPunct="1">
              <a:lnSpc>
                <a:spcPct val="90000"/>
              </a:lnSpc>
            </a:pPr>
            <a:endParaRPr lang="en-US" sz="2000" b="1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7FFAE9-F225-4611-804D-37ACCE83FA8C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Learning Objective 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 </a:t>
            </a:r>
            <a:r>
              <a:rPr lang="en-US" sz="2600" smtClean="0">
                <a:solidFill>
                  <a:schemeClr val="tx1"/>
                </a:solidFill>
              </a:rPr>
              <a:t>Mean Weight Change in Anorexic Girls</a:t>
            </a:r>
          </a:p>
        </p:txBody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u="sng" smtClean="0">
                <a:solidFill>
                  <a:schemeClr val="tx2"/>
                </a:solidFill>
              </a:rPr>
              <a:t>Step 5:  Conclusion</a:t>
            </a:r>
          </a:p>
          <a:p>
            <a:pPr eaLnBrk="1" hangingPunct="1"/>
            <a:endParaRPr lang="en-US" b="1" u="sng" smtClean="0">
              <a:solidFill>
                <a:schemeClr val="tx2"/>
              </a:solidFill>
            </a:endParaRPr>
          </a:p>
          <a:p>
            <a:pPr lvl="1" eaLnBrk="1" hangingPunct="1"/>
            <a:r>
              <a:rPr lang="en-US" b="1" smtClean="0"/>
              <a:t>The small P-value of 0.018 provides considerable evidence against the null hypothesis (the hypothesis that the therapy had no effect)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E1BF46-C4DA-4F00-A38D-BEF485F17C47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Learning Objective 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 </a:t>
            </a:r>
            <a:r>
              <a:rPr lang="en-US" sz="2600" smtClean="0">
                <a:solidFill>
                  <a:schemeClr val="tx1"/>
                </a:solidFill>
              </a:rPr>
              <a:t>Mean Weight Change in Anorexic Girls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500" b="1" smtClean="0"/>
              <a:t>“The diet had a statistically significant positive effect on weight (mean change = 3 pounds, n = 29, t = 2.21, P-value = 0.018)”</a:t>
            </a:r>
          </a:p>
          <a:p>
            <a:pPr eaLnBrk="1" hangingPunct="1"/>
            <a:endParaRPr lang="en-US" sz="1100" b="1" smtClean="0"/>
          </a:p>
          <a:p>
            <a:pPr eaLnBrk="1" hangingPunct="1"/>
            <a:r>
              <a:rPr lang="en-US" sz="2500" b="1" smtClean="0"/>
              <a:t>The effect, however, may be small in practical terms</a:t>
            </a:r>
          </a:p>
          <a:p>
            <a:pPr lvl="1" eaLnBrk="1" hangingPunct="1"/>
            <a:r>
              <a:rPr lang="en-US" b="1" smtClean="0">
                <a:solidFill>
                  <a:schemeClr val="tx2"/>
                </a:solidFill>
              </a:rPr>
              <a:t>95% CI for µ: (0.2, 5.8) pounds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A0DFE-7F38-492D-9513-F8F262E16044}" type="slidenum">
              <a:rPr lang="en-US"/>
              <a:pPr>
                <a:defRPr/>
              </a:pPr>
              <a:t>19</a:t>
            </a:fld>
            <a:endParaRPr lang="en-US"/>
          </a:p>
        </p:txBody>
      </p:sp>
      <p:pic>
        <p:nvPicPr>
          <p:cNvPr id="7987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62413"/>
            <a:ext cx="5105400" cy="246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Objective </a:t>
            </a:r>
            <a:r>
              <a:rPr lang="en-US" sz="3000" smtClean="0">
                <a:solidFill>
                  <a:schemeClr val="tx1"/>
                </a:solidFill>
              </a:rPr>
              <a:t>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Does Low Carb Diet</a:t>
            </a:r>
            <a:r>
              <a:rPr lang="en-US" sz="3000" smtClean="0"/>
              <a:t> Work? </a:t>
            </a:r>
          </a:p>
        </p:txBody>
      </p:sp>
      <p:sp>
        <p:nvSpPr>
          <p:cNvPr id="79877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After 16 weeks on a diet, 41 subjects lost an average of 9.7 kg with a standard deviation of 3.4 kg</a:t>
            </a:r>
          </a:p>
          <a:p>
            <a:pPr eaLnBrk="1" hangingPunct="1"/>
            <a:r>
              <a:rPr lang="en-US" sz="2400" smtClean="0"/>
              <a:t>Calculate the P-value for testing:</a:t>
            </a:r>
            <a:br>
              <a:rPr lang="en-US" sz="2400" smtClean="0"/>
            </a:br>
            <a:r>
              <a:rPr lang="en-US" sz="2400" smtClean="0"/>
              <a:t>	Ho: </a:t>
            </a:r>
            <a:r>
              <a:rPr lang="el-GR" sz="2400" smtClean="0"/>
              <a:t>μ</a:t>
            </a:r>
            <a:r>
              <a:rPr lang="en-US" sz="2400" smtClean="0"/>
              <a:t>=0 </a:t>
            </a:r>
            <a:br>
              <a:rPr lang="en-US" sz="2400" smtClean="0"/>
            </a:br>
            <a:r>
              <a:rPr lang="en-US" sz="2400" smtClean="0"/>
              <a:t>	Ha: </a:t>
            </a:r>
            <a:r>
              <a:rPr lang="el-GR" sz="2400" smtClean="0"/>
              <a:t>μ</a:t>
            </a:r>
            <a:r>
              <a:rPr lang="en-US" sz="2400" smtClean="0"/>
              <a:t>&lt;0 </a:t>
            </a:r>
            <a:endParaRPr lang="el-GR" sz="2400" smtClean="0"/>
          </a:p>
        </p:txBody>
      </p:sp>
      <p:pic>
        <p:nvPicPr>
          <p:cNvPr id="7987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54550" y="2895600"/>
            <a:ext cx="448945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9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45038" y="4267200"/>
            <a:ext cx="4398962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91E04-A57C-4615-8007-153CB3EB88F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Objectives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32" charset="2"/>
              <a:buAutoNum type="arabicPeriod"/>
            </a:pPr>
            <a:r>
              <a:rPr lang="en-US" sz="2400" smtClean="0"/>
              <a:t>Steps of a Significance Test about a Population Mean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32" charset="2"/>
              <a:buAutoNum type="arabicPeriod"/>
            </a:pPr>
            <a:r>
              <a:rPr lang="en-US" sz="2400" smtClean="0"/>
              <a:t>Summary of P-values for Different Alternative Hypotheses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32" charset="2"/>
              <a:buAutoNum type="arabicPeriod"/>
            </a:pPr>
            <a:r>
              <a:rPr lang="en-US" sz="2400" smtClean="0"/>
              <a:t>Example: Significance Test for a Population Mean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32" charset="2"/>
              <a:buAutoNum type="arabicPeriod"/>
            </a:pPr>
            <a:r>
              <a:rPr lang="en-US" sz="2400" smtClean="0"/>
              <a:t>Results of Two-Sided Tests and Results of Confidence Intervals Agree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32" charset="2"/>
              <a:buAutoNum type="arabicPeriod"/>
            </a:pPr>
            <a:r>
              <a:rPr lang="en-US" sz="2400" smtClean="0"/>
              <a:t>What If the Population Does Not Satisfy the Normality Assumption?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32" charset="2"/>
              <a:buAutoNum type="arabicPeriod"/>
            </a:pPr>
            <a:r>
              <a:rPr lang="en-US" sz="2400" smtClean="0"/>
              <a:t>Regardless of Robustness, Look at the Data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32" charset="2"/>
              <a:buAutoNum type="arabicPeriod"/>
            </a:pPr>
            <a:endParaRPr lang="en-US" sz="24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BCD6C7-8A8B-4A04-8DEA-F431C7BBEF11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Objective </a:t>
            </a:r>
            <a:r>
              <a:rPr lang="en-US" sz="3000" smtClean="0">
                <a:solidFill>
                  <a:schemeClr val="tx1"/>
                </a:solidFill>
              </a:rPr>
              <a:t>4: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/>
              <a:t>Results of Two-Sided Tests and Results of Confidence Intervals Agree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Conclusions about means using two-sided significance tests are consistent with conclusions using confidence intervals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9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b="1" smtClean="0"/>
              <a:t>If P-value ≤ 0.05 in a two-sided test, a 95% confidence interval does not contain the value specified by the null hypothesis</a:t>
            </a:r>
          </a:p>
          <a:p>
            <a:pPr lvl="1" eaLnBrk="1" hangingPunct="1">
              <a:lnSpc>
                <a:spcPct val="90000"/>
              </a:lnSpc>
            </a:pPr>
            <a:endParaRPr lang="en-US" sz="1000" b="1" smtClean="0"/>
          </a:p>
          <a:p>
            <a:pPr lvl="1" eaLnBrk="1" hangingPunct="1">
              <a:lnSpc>
                <a:spcPct val="90000"/>
              </a:lnSpc>
            </a:pPr>
            <a:r>
              <a:rPr lang="en-US" sz="2400" b="1" smtClean="0"/>
              <a:t>If P-value &gt; 0.05 in a two-sided test, a 95% confidence interval does contain the value specified by the null hypothesis</a:t>
            </a:r>
          </a:p>
          <a:p>
            <a:pPr lvl="1" eaLnBrk="1" hangingPunct="1">
              <a:lnSpc>
                <a:spcPct val="90000"/>
              </a:lnSpc>
              <a:buFont typeface="Wingdings" pitchFamily="32" charset="2"/>
              <a:buNone/>
            </a:pPr>
            <a:endParaRPr lang="en-US" sz="2400" b="1" smtClean="0"/>
          </a:p>
          <a:p>
            <a:pPr lvl="1" eaLnBrk="1" hangingPunct="1">
              <a:lnSpc>
                <a:spcPct val="90000"/>
              </a:lnSpc>
            </a:pPr>
            <a:endParaRPr lang="en-US" sz="2400" b="1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AF7C08-E11D-4398-AEDC-06E0AD35C112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Objective 5</a:t>
            </a:r>
            <a:r>
              <a:rPr lang="en-US" sz="3000" smtClean="0">
                <a:solidFill>
                  <a:schemeClr val="tx1"/>
                </a:solidFill>
              </a:rPr>
              <a:t>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/>
              <a:t>What If the Population Does Not Satisfy the Normality </a:t>
            </a:r>
            <a:r>
              <a:rPr lang="en-US" sz="3000" smtClean="0">
                <a:solidFill>
                  <a:schemeClr val="tx1"/>
                </a:solidFill>
              </a:rPr>
              <a:t>Assumption?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For large samples (roughly about 30 or more) this assumption is usually not important	</a:t>
            </a:r>
          </a:p>
          <a:p>
            <a:pPr lvl="1" eaLnBrk="1" hangingPunct="1"/>
            <a:r>
              <a:rPr lang="en-US" b="1" smtClean="0"/>
              <a:t>The sampling distribution of      is approximately normal regardless of the population distribution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6248400" y="2971800"/>
          <a:ext cx="381000" cy="381000"/>
        </p:xfrm>
        <a:graphic>
          <a:graphicData uri="http://schemas.openxmlformats.org/presentationml/2006/ole">
            <p:oleObj spid="_x0000_s7170" name="Equation" r:id="rId4" imgW="127000" imgH="127000" progId="Equation.3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50C31-C765-4F8C-A07C-77C9BC0F6AB2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Objective 5</a:t>
            </a:r>
            <a:r>
              <a:rPr lang="en-US" sz="3000" smtClean="0">
                <a:solidFill>
                  <a:schemeClr val="tx1"/>
                </a:solidFill>
              </a:rPr>
              <a:t>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What If the Population Does Not Satisfy the Normality Assumption?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In the case of small samples, we cannot assume that the sampling distribution of  is approximately normal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smtClean="0">
                <a:solidFill>
                  <a:schemeClr val="tx2"/>
                </a:solidFill>
              </a:rPr>
              <a:t>Two-sided</a:t>
            </a:r>
            <a:r>
              <a:rPr lang="en-US" b="1" smtClean="0"/>
              <a:t> inferences using the </a:t>
            </a:r>
            <a:r>
              <a:rPr lang="en-US" b="1" i="1" smtClean="0"/>
              <a:t>t</a:t>
            </a:r>
            <a:r>
              <a:rPr lang="en-US" b="1" smtClean="0"/>
              <a:t> distribution are robust against violations of the normal population assumption.  They still usually work well if the actual population distribution is not normal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smtClean="0"/>
              <a:t>The test does not work well for a one-sided test with small </a:t>
            </a:r>
            <a:r>
              <a:rPr lang="en-US" b="1" i="1" smtClean="0"/>
              <a:t>n</a:t>
            </a:r>
            <a:r>
              <a:rPr lang="en-US" b="1" smtClean="0"/>
              <a:t> when the population distribution is highly skewed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8229600" y="1981200"/>
          <a:ext cx="381000" cy="381000"/>
        </p:xfrm>
        <a:graphic>
          <a:graphicData uri="http://schemas.openxmlformats.org/presentationml/2006/ole">
            <p:oleObj spid="_x0000_s8194" name="Equation" r:id="rId4" imgW="127000" imgH="127000" progId="Equation.3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42DDC3-4442-4276-8DC0-B1C9A857320D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Objective 6</a:t>
            </a:r>
            <a:r>
              <a:rPr lang="en-US" sz="3000" smtClean="0">
                <a:solidFill>
                  <a:schemeClr val="tx1"/>
                </a:solidFill>
              </a:rPr>
              <a:t>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/>
              <a:t>Regardless of Robustness, Look at the Data</a:t>
            </a:r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27238"/>
            <a:ext cx="7772400" cy="4103687"/>
          </a:xfrm>
        </p:spPr>
        <p:txBody>
          <a:bodyPr/>
          <a:lstStyle/>
          <a:p>
            <a:pPr eaLnBrk="1" hangingPunct="1"/>
            <a:r>
              <a:rPr lang="en-US" b="1" smtClean="0"/>
              <a:t>Whether </a:t>
            </a:r>
            <a:r>
              <a:rPr lang="en-US" b="1" i="1" smtClean="0"/>
              <a:t>n</a:t>
            </a:r>
            <a:r>
              <a:rPr lang="en-US" b="1" smtClean="0"/>
              <a:t> is small or large, you should look at the data to check for severe skew or for severe outliers</a:t>
            </a:r>
          </a:p>
          <a:p>
            <a:pPr eaLnBrk="1" hangingPunct="1"/>
            <a:endParaRPr lang="en-US" sz="900" b="1" smtClean="0"/>
          </a:p>
          <a:p>
            <a:pPr lvl="1" eaLnBrk="1" hangingPunct="1"/>
            <a:r>
              <a:rPr lang="en-US" sz="2800" b="1" smtClean="0"/>
              <a:t>In these cases, the sample mean could be a misleading measure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535156-9B30-4754-BCB2-A27C6A6A6386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Objective 1</a:t>
            </a:r>
            <a:r>
              <a:rPr lang="en-US" sz="3000" smtClean="0">
                <a:solidFill>
                  <a:schemeClr val="tx1"/>
                </a:solidFill>
              </a:rPr>
              <a:t>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Steps of a Significance Test About a Population Mean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i="1" smtClean="0">
                <a:solidFill>
                  <a:schemeClr val="tx2"/>
                </a:solidFill>
              </a:rPr>
              <a:t>Step 1: Assumptions</a:t>
            </a:r>
          </a:p>
          <a:p>
            <a:pPr lvl="1" eaLnBrk="1" hangingPunct="1"/>
            <a:r>
              <a:rPr lang="en-US" sz="2800" b="1" smtClean="0"/>
              <a:t>The variable is quantitative</a:t>
            </a:r>
          </a:p>
          <a:p>
            <a:pPr lvl="1" eaLnBrk="1" hangingPunct="1"/>
            <a:r>
              <a:rPr lang="en-US" sz="2800" b="1" smtClean="0"/>
              <a:t>The data are obtained using randomization</a:t>
            </a:r>
          </a:p>
          <a:p>
            <a:pPr lvl="1" eaLnBrk="1" hangingPunct="1"/>
            <a:r>
              <a:rPr lang="en-US" sz="2800" b="1" smtClean="0"/>
              <a:t>The population distribution is approximately normal.  This is most crucial when </a:t>
            </a:r>
            <a:r>
              <a:rPr lang="en-US" sz="2800" b="1" i="1" smtClean="0"/>
              <a:t>n</a:t>
            </a:r>
            <a:r>
              <a:rPr lang="en-US" sz="2800" b="1" smtClean="0"/>
              <a:t> is small and H</a:t>
            </a:r>
            <a:r>
              <a:rPr lang="en-US" sz="2800" b="1" baseline="-25000" smtClean="0"/>
              <a:t>a</a:t>
            </a:r>
            <a:r>
              <a:rPr lang="en-US" sz="2800" b="1" smtClean="0"/>
              <a:t> is one-sided.</a:t>
            </a:r>
            <a:r>
              <a:rPr lang="en-US" sz="3200" b="1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44BE7-6C8C-4E3B-9057-E42200E326E6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Objective 1</a:t>
            </a:r>
            <a:r>
              <a:rPr lang="en-US" sz="3000" smtClean="0">
                <a:solidFill>
                  <a:schemeClr val="tx1"/>
                </a:solidFill>
              </a:rPr>
              <a:t>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Steps of a Significance Test About a Population Mean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500" b="1" i="1" smtClean="0">
                <a:solidFill>
                  <a:schemeClr val="tx2"/>
                </a:solidFill>
              </a:rPr>
              <a:t>Step 2: Hypotheses:</a:t>
            </a:r>
          </a:p>
          <a:p>
            <a:pPr eaLnBrk="1" hangingPunct="1"/>
            <a:r>
              <a:rPr lang="en-US" sz="2200" b="1" smtClean="0"/>
              <a:t>The null hypothesis has the form</a:t>
            </a:r>
            <a:r>
              <a:rPr lang="en-US" sz="2200" smtClean="0"/>
              <a:t>:</a:t>
            </a:r>
          </a:p>
          <a:p>
            <a:pPr lvl="1" eaLnBrk="1" hangingPunct="1"/>
            <a:r>
              <a:rPr lang="en-US" sz="2400" b="1" smtClean="0"/>
              <a:t>H</a:t>
            </a:r>
            <a:r>
              <a:rPr lang="en-US" sz="2400" b="1" baseline="-25000" smtClean="0"/>
              <a:t>0</a:t>
            </a:r>
            <a:r>
              <a:rPr lang="en-US" sz="2400" b="1" smtClean="0"/>
              <a:t>: µ = µ</a:t>
            </a:r>
            <a:r>
              <a:rPr lang="en-US" sz="2400" b="1" baseline="-25000" smtClean="0"/>
              <a:t>0</a:t>
            </a:r>
          </a:p>
          <a:p>
            <a:pPr lvl="1" eaLnBrk="1" hangingPunct="1"/>
            <a:endParaRPr lang="en-US" sz="2400" baseline="-25000" smtClean="0"/>
          </a:p>
          <a:p>
            <a:pPr eaLnBrk="1" hangingPunct="1"/>
            <a:r>
              <a:rPr lang="en-US" sz="2200" b="1" smtClean="0"/>
              <a:t>The alternative hypothesis has the form</a:t>
            </a:r>
            <a:r>
              <a:rPr lang="en-US" sz="2200" smtClean="0"/>
              <a:t>:</a:t>
            </a:r>
          </a:p>
          <a:p>
            <a:pPr lvl="1" eaLnBrk="1" hangingPunct="1"/>
            <a:r>
              <a:rPr lang="en-US" sz="2400" b="1" smtClean="0"/>
              <a:t>H</a:t>
            </a:r>
            <a:r>
              <a:rPr lang="en-US" sz="2400" b="1" baseline="-25000" smtClean="0"/>
              <a:t>a</a:t>
            </a:r>
            <a:r>
              <a:rPr lang="en-US" sz="2400" b="1" smtClean="0"/>
              <a:t>: µ &gt; µ</a:t>
            </a:r>
            <a:r>
              <a:rPr lang="en-US" sz="2400" b="1" baseline="-25000" smtClean="0"/>
              <a:t>0 </a:t>
            </a:r>
            <a:r>
              <a:rPr lang="en-US" sz="2400" b="1" smtClean="0"/>
              <a:t> (one-sided test)  or</a:t>
            </a:r>
          </a:p>
          <a:p>
            <a:pPr lvl="1" eaLnBrk="1" hangingPunct="1"/>
            <a:r>
              <a:rPr lang="en-US" sz="2400" b="1" smtClean="0"/>
              <a:t>H</a:t>
            </a:r>
            <a:r>
              <a:rPr lang="en-US" sz="2400" b="1" baseline="-25000" smtClean="0"/>
              <a:t>a</a:t>
            </a:r>
            <a:r>
              <a:rPr lang="en-US" sz="2400" b="1" smtClean="0"/>
              <a:t>: µ &lt; µ</a:t>
            </a:r>
            <a:r>
              <a:rPr lang="en-US" sz="2400" b="1" baseline="-25000" smtClean="0"/>
              <a:t>0 </a:t>
            </a:r>
            <a:r>
              <a:rPr lang="en-US" sz="2400" b="1" smtClean="0"/>
              <a:t> (one-sided test)  or</a:t>
            </a:r>
          </a:p>
          <a:p>
            <a:pPr lvl="1" eaLnBrk="1" hangingPunct="1"/>
            <a:r>
              <a:rPr lang="en-US" sz="2400" b="1" smtClean="0"/>
              <a:t>H</a:t>
            </a:r>
            <a:r>
              <a:rPr lang="en-US" sz="2400" b="1" baseline="-25000" smtClean="0"/>
              <a:t>a</a:t>
            </a:r>
            <a:r>
              <a:rPr lang="en-US" sz="2400" b="1" smtClean="0"/>
              <a:t>: µ ≠ µ</a:t>
            </a:r>
            <a:r>
              <a:rPr lang="en-US" sz="2400" b="1" baseline="-25000" smtClean="0"/>
              <a:t>0 </a:t>
            </a:r>
            <a:r>
              <a:rPr lang="en-US" sz="2400" b="1" smtClean="0"/>
              <a:t> (two-sided test)</a:t>
            </a:r>
          </a:p>
          <a:p>
            <a:pPr lvl="1" eaLnBrk="1" hangingPunct="1"/>
            <a:endParaRPr lang="en-US" sz="2400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CE7EAE-7045-42EE-9017-3684F6602D13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</a:t>
            </a:r>
            <a:r>
              <a:rPr lang="en-US" sz="3000" smtClean="0">
                <a:solidFill>
                  <a:schemeClr val="tx1"/>
                </a:solidFill>
              </a:rPr>
              <a:t>Objective 1: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Steps of a Significance Test About a Population Mean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eaLnBrk="1" hangingPunct="1"/>
            <a:r>
              <a:rPr lang="en-US" sz="2400" b="1" i="1" smtClean="0">
                <a:solidFill>
                  <a:schemeClr val="tx2"/>
                </a:solidFill>
              </a:rPr>
              <a:t>Step 3:  Test Statistic</a:t>
            </a:r>
          </a:p>
          <a:p>
            <a:pPr lvl="1" eaLnBrk="1" hangingPunct="1"/>
            <a:r>
              <a:rPr lang="en-US" sz="2400" b="1" smtClean="0"/>
              <a:t>The test statistic measures how far the sample mean falls from the null hypothesis value µ</a:t>
            </a:r>
            <a:r>
              <a:rPr lang="en-US" sz="2400" b="1" baseline="-25000" smtClean="0"/>
              <a:t>0</a:t>
            </a:r>
            <a:r>
              <a:rPr lang="en-US" sz="2400" b="1" smtClean="0"/>
              <a:t>, as measured by the number of standard errors between them</a:t>
            </a:r>
          </a:p>
          <a:p>
            <a:pPr lvl="1" eaLnBrk="1" hangingPunct="1"/>
            <a:r>
              <a:rPr lang="en-US" sz="2400" b="1" smtClean="0"/>
              <a:t> The test statistic is:</a:t>
            </a:r>
          </a:p>
          <a:p>
            <a:pPr eaLnBrk="1" hangingPunct="1"/>
            <a:endParaRPr lang="en-US" sz="2100" b="1" smtClean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124200" y="4191000"/>
          <a:ext cx="2947988" cy="1828800"/>
        </p:xfrm>
        <a:graphic>
          <a:graphicData uri="http://schemas.openxmlformats.org/presentationml/2006/ole">
            <p:oleObj spid="_x0000_s5122" name="Equation" r:id="rId4" imgW="1002960" imgH="62208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88906-E186-40EB-9514-1F7D7E091A05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Objective </a:t>
            </a:r>
            <a:r>
              <a:rPr lang="en-US" sz="3000" smtClean="0">
                <a:solidFill>
                  <a:schemeClr val="tx1"/>
                </a:solidFill>
              </a:rPr>
              <a:t>1: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Steps of a Significance Test About a Population Mean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27238"/>
            <a:ext cx="7772400" cy="4103687"/>
          </a:xfrm>
        </p:spPr>
        <p:txBody>
          <a:bodyPr/>
          <a:lstStyle/>
          <a:p>
            <a:pPr eaLnBrk="1" hangingPunct="1"/>
            <a:r>
              <a:rPr lang="en-US" b="1" i="1" smtClean="0">
                <a:solidFill>
                  <a:schemeClr val="tx2"/>
                </a:solidFill>
              </a:rPr>
              <a:t>Step 4:  P-value</a:t>
            </a:r>
          </a:p>
          <a:p>
            <a:pPr eaLnBrk="1" hangingPunct="1"/>
            <a:endParaRPr lang="en-US" b="1" i="1" smtClean="0">
              <a:solidFill>
                <a:schemeClr val="tx2"/>
              </a:solidFill>
            </a:endParaRPr>
          </a:p>
          <a:p>
            <a:pPr lvl="1" eaLnBrk="1" hangingPunct="1"/>
            <a:r>
              <a:rPr lang="en-US" b="1" smtClean="0"/>
              <a:t>The P-value summarizes the evidence</a:t>
            </a:r>
          </a:p>
          <a:p>
            <a:pPr lvl="1" eaLnBrk="1" hangingPunct="1"/>
            <a:r>
              <a:rPr lang="en-US" b="1" smtClean="0"/>
              <a:t>It describes how unusual the data would be if H</a:t>
            </a:r>
            <a:r>
              <a:rPr lang="en-US" b="1" baseline="-25000" smtClean="0"/>
              <a:t>0</a:t>
            </a:r>
            <a:r>
              <a:rPr lang="en-US" b="1" smtClean="0"/>
              <a:t> were true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86E88-4DF6-4FBF-8E97-F75280B2D1F9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Objective </a:t>
            </a:r>
            <a:r>
              <a:rPr lang="en-US" sz="3000" smtClean="0">
                <a:solidFill>
                  <a:schemeClr val="tx1"/>
                </a:solidFill>
              </a:rPr>
              <a:t>1: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Steps of a Significance Test About a Population Mean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98688"/>
            <a:ext cx="7772400" cy="3932237"/>
          </a:xfrm>
        </p:spPr>
        <p:txBody>
          <a:bodyPr/>
          <a:lstStyle/>
          <a:p>
            <a:pPr eaLnBrk="1" hangingPunct="1"/>
            <a:r>
              <a:rPr lang="en-US" sz="2900" b="1" i="1" smtClean="0">
                <a:solidFill>
                  <a:schemeClr val="tx2"/>
                </a:solidFill>
              </a:rPr>
              <a:t>Step 5:  Conclusion</a:t>
            </a:r>
            <a:r>
              <a:rPr lang="en-US" b="1" i="1" smtClean="0">
                <a:solidFill>
                  <a:schemeClr val="tx2"/>
                </a:solidFill>
              </a:rPr>
              <a:t> </a:t>
            </a:r>
          </a:p>
          <a:p>
            <a:pPr eaLnBrk="1" hangingPunct="1"/>
            <a:endParaRPr lang="en-US" b="1" i="1" smtClean="0">
              <a:solidFill>
                <a:schemeClr val="tx2"/>
              </a:solidFill>
            </a:endParaRPr>
          </a:p>
          <a:p>
            <a:pPr lvl="1" eaLnBrk="1" hangingPunct="1"/>
            <a:r>
              <a:rPr lang="en-US" b="1" smtClean="0"/>
              <a:t>We summarize the test by reporting and interpreting the P-value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14328-32DC-43C3-848F-BC8633BCCBEC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Learning Objective </a:t>
            </a:r>
            <a:r>
              <a:rPr lang="en-US" sz="3000" smtClean="0">
                <a:solidFill>
                  <a:schemeClr val="tx1"/>
                </a:solidFill>
              </a:rPr>
              <a:t>2: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/>
              <a:t>Summary of P-values for Different Alternative Hypotheses</a:t>
            </a:r>
          </a:p>
        </p:txBody>
      </p:sp>
      <p:graphicFrame>
        <p:nvGraphicFramePr>
          <p:cNvPr id="507907" name="Group 3"/>
          <p:cNvGraphicFramePr>
            <a:graphicFrameLocks noGrp="1"/>
          </p:cNvGraphicFramePr>
          <p:nvPr>
            <p:ph idx="1"/>
          </p:nvPr>
        </p:nvGraphicFramePr>
        <p:xfrm>
          <a:off x="1828800" y="2438400"/>
          <a:ext cx="5638800" cy="3543300"/>
        </p:xfrm>
        <a:graphic>
          <a:graphicData uri="http://schemas.openxmlformats.org/drawingml/2006/table">
            <a:tbl>
              <a:tblPr/>
              <a:tblGrid>
                <a:gridCol w="2057400"/>
                <a:gridCol w="35814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Alternative Hypothesis                   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P-value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µ &gt; µ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Right-tail probability from t distribution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µ &lt; µ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Left-tail probability from t distribution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µ ≠ µ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Two-tail probability from t distribution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676B54-0133-43D4-AC86-745097E6F5B0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000" smtClean="0">
                <a:solidFill>
                  <a:schemeClr val="tx1"/>
                </a:solidFill>
              </a:rPr>
              <a:t>Learning Objective 3:</a:t>
            </a:r>
            <a:br>
              <a:rPr lang="en-US" sz="3000" smtClean="0">
                <a:solidFill>
                  <a:schemeClr val="tx1"/>
                </a:solidFill>
              </a:rPr>
            </a:br>
            <a:r>
              <a:rPr lang="en-US" sz="3000" smtClean="0">
                <a:solidFill>
                  <a:schemeClr val="tx1"/>
                </a:solidFill>
              </a:rPr>
              <a:t>Example:  </a:t>
            </a:r>
            <a:r>
              <a:rPr lang="en-US" sz="2600" smtClean="0">
                <a:solidFill>
                  <a:schemeClr val="tx1"/>
                </a:solidFill>
              </a:rPr>
              <a:t>Mean Weight Change in Anorexic Girls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 study compared different psychological therapies for teenage girls suffering from anorexia</a:t>
            </a:r>
          </a:p>
          <a:p>
            <a:pPr eaLnBrk="1" hangingPunct="1"/>
            <a:r>
              <a:rPr lang="en-US" b="1" smtClean="0"/>
              <a:t>The variable of interest was each girl’s weight change:  ‘weight at the end of the study’ – ‘weight at the beginning of the study’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9075</TotalTime>
  <Words>907</Words>
  <Application>Microsoft Office PowerPoint</Application>
  <PresentationFormat>On-screen Show (4:3)</PresentationFormat>
  <Paragraphs>148</Paragraphs>
  <Slides>23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Times New Roman</vt:lpstr>
      <vt:lpstr>Arial</vt:lpstr>
      <vt:lpstr>Wingdings</vt:lpstr>
      <vt:lpstr>Symbol</vt:lpstr>
      <vt:lpstr>Layers</vt:lpstr>
      <vt:lpstr>Microsoft Equation 3.0</vt:lpstr>
      <vt:lpstr>Microsoft Equation</vt:lpstr>
      <vt:lpstr>Chapter 8: Statistical Inference: Significance Tests about Hypotheses</vt:lpstr>
      <vt:lpstr>Learning Objectives</vt:lpstr>
      <vt:lpstr>Learning Objective 1: Steps of a Significance Test About a Population Mean</vt:lpstr>
      <vt:lpstr>Learning Objective 1: Steps of a Significance Test About a Population Mean</vt:lpstr>
      <vt:lpstr>Learning Objective 1: Steps of a Significance Test About a Population Mean</vt:lpstr>
      <vt:lpstr>Learning Objective 1: Steps of a Significance Test About a Population Mean</vt:lpstr>
      <vt:lpstr>Learning Objective 1: Steps of a Significance Test About a Population Mean</vt:lpstr>
      <vt:lpstr>Learning Objective 2: Summary of P-values for Different Alternative Hypotheses</vt:lpstr>
      <vt:lpstr>Learning Objective 3: Example:  Mean Weight Change in Anorexic Girls</vt:lpstr>
      <vt:lpstr>Learning Objective 3: Example:  Mean Weight Change in Anorexic Girls</vt:lpstr>
      <vt:lpstr>Learning Objective 3: Example:  Mean Weight Change in Anorexic Girls</vt:lpstr>
      <vt:lpstr>Learning Objective 3: Example:  Mean Weight Change in Anorexic Girls</vt:lpstr>
      <vt:lpstr>Learning Objective 3: Example:  Mean Weight Change in Anorexic Girls</vt:lpstr>
      <vt:lpstr>Learning Objective 3: Example:  Mean Weight Change in Anorexic Girls</vt:lpstr>
      <vt:lpstr>Learning Objective 3: Example:  Mean Weight Change in Anorexic Girls</vt:lpstr>
      <vt:lpstr>Learning Objective 3: Example:  Mean Weight Change in Anorexic Girls</vt:lpstr>
      <vt:lpstr>Learning Objective 3: Example:  Mean Weight Change in Anorexic Girls</vt:lpstr>
      <vt:lpstr>Learning Objective 3: Example:  Mean Weight Change in Anorexic Girls</vt:lpstr>
      <vt:lpstr>Learning Objective 3: Example: Does Low Carb Diet Work? </vt:lpstr>
      <vt:lpstr>Learning Objective 4: Results of Two-Sided Tests and Results of Confidence Intervals Agree</vt:lpstr>
      <vt:lpstr>Learning Objective 5: What If the Population Does Not Satisfy the Normality Assumption?</vt:lpstr>
      <vt:lpstr>Learning Objective 5: What If the Population Does Not Satisfy the Normality Assumption?</vt:lpstr>
      <vt:lpstr>Learning Objective 6: Regardless of Robustness, Look at the Data</vt:lpstr>
    </vt:vector>
  </TitlesOfParts>
  <Company>Heartland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6.2</dc:title>
  <cp:lastModifiedBy>indrihovicb</cp:lastModifiedBy>
  <cp:revision>447</cp:revision>
  <dcterms:created xsi:type="dcterms:W3CDTF">2001-10-09T23:00:43Z</dcterms:created>
  <dcterms:modified xsi:type="dcterms:W3CDTF">2012-02-03T14:03:25Z</dcterms:modified>
</cp:coreProperties>
</file>