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8" r:id="rId2"/>
    <p:sldId id="256" r:id="rId3"/>
    <p:sldId id="257" r:id="rId4"/>
    <p:sldId id="264" r:id="rId5"/>
    <p:sldId id="265" r:id="rId6"/>
    <p:sldId id="266" r:id="rId7"/>
    <p:sldId id="267" r:id="rId8"/>
    <p:sldId id="268" r:id="rId9"/>
    <p:sldId id="269" r:id="rId10"/>
    <p:sldId id="270" r:id="rId11"/>
    <p:sldId id="271" r:id="rId12"/>
    <p:sldId id="290" r:id="rId13"/>
    <p:sldId id="272" r:id="rId14"/>
    <p:sldId id="273" r:id="rId15"/>
    <p:sldId id="274" r:id="rId16"/>
    <p:sldId id="259" r:id="rId17"/>
    <p:sldId id="275" r:id="rId18"/>
    <p:sldId id="276" r:id="rId19"/>
    <p:sldId id="277" r:id="rId20"/>
    <p:sldId id="278" r:id="rId21"/>
    <p:sldId id="279" r:id="rId22"/>
    <p:sldId id="280" r:id="rId23"/>
    <p:sldId id="281" r:id="rId24"/>
    <p:sldId id="282" r:id="rId25"/>
    <p:sldId id="260" r:id="rId26"/>
    <p:sldId id="283" r:id="rId27"/>
    <p:sldId id="284" r:id="rId28"/>
    <p:sldId id="285" r:id="rId29"/>
    <p:sldId id="286" r:id="rId30"/>
    <p:sldId id="287" r:id="rId31"/>
    <p:sldId id="288" r:id="rId32"/>
    <p:sldId id="289"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47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54.wmf"/><Relationship Id="rId1" Type="http://schemas.openxmlformats.org/officeDocument/2006/relationships/image" Target="../media/image53.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56.wmf"/><Relationship Id="rId1" Type="http://schemas.openxmlformats.org/officeDocument/2006/relationships/image" Target="../media/image5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image" Target="../media/image2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4" Type="http://schemas.openxmlformats.org/officeDocument/2006/relationships/image" Target="../media/image3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 Id="rId4" Type="http://schemas.openxmlformats.org/officeDocument/2006/relationships/image" Target="../media/image4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6D1E03-01D7-4D59-A74D-4A1449757C85}" type="datetimeFigureOut">
              <a:rPr lang="en-US" smtClean="0"/>
              <a:pPr/>
              <a:t>1/17/2012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33BBAC-52A0-4BBD-92D2-20A813F2EF0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a:noFill/>
          <a:ln/>
        </p:spPr>
        <p:txBody>
          <a:bodyPr/>
          <a:lstStyle/>
          <a:p>
            <a:r>
              <a:rPr lang="en-US" smtClean="0"/>
              <a:t>Page 215</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Rot="1" noChangeAspect="1" noChangeArrowheads="1" noTextEdit="1"/>
          </p:cNvSpPr>
          <p:nvPr>
            <p:ph type="sldImg"/>
          </p:nvPr>
        </p:nvSpPr>
        <p:spPr>
          <a:ln/>
        </p:spPr>
      </p:sp>
      <p:sp>
        <p:nvSpPr>
          <p:cNvPr id="201731" name="Rectangle 3"/>
          <p:cNvSpPr>
            <a:spLocks noGrp="1" noChangeArrowheads="1"/>
          </p:cNvSpPr>
          <p:nvPr>
            <p:ph type="body" idx="1"/>
          </p:nvPr>
        </p:nvSpPr>
        <p:spPr>
          <a:noFill/>
          <a:ln/>
        </p:spPr>
        <p:txBody>
          <a:bodyPr/>
          <a:lstStyle/>
          <a:p>
            <a:r>
              <a:rPr lang="en-US" smtClean="0"/>
              <a:t>Pages 215-216</a:t>
            </a:r>
          </a:p>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Rot="1" noChangeAspect="1" noChangeArrowheads="1" noTextEdit="1"/>
          </p:cNvSpPr>
          <p:nvPr>
            <p:ph type="sldImg"/>
          </p:nvPr>
        </p:nvSpPr>
        <p:spPr>
          <a:ln/>
        </p:spPr>
      </p:sp>
      <p:sp>
        <p:nvSpPr>
          <p:cNvPr id="205827" name="Rectangle 3"/>
          <p:cNvSpPr>
            <a:spLocks noGrp="1" noChangeArrowheads="1"/>
          </p:cNvSpPr>
          <p:nvPr>
            <p:ph type="body" idx="1"/>
          </p:nvPr>
        </p:nvSpPr>
        <p:spPr>
          <a:noFill/>
          <a:ln/>
        </p:spPr>
        <p:txBody>
          <a:bodyPr/>
          <a:lstStyle/>
          <a:p>
            <a:r>
              <a:rPr lang="en-US" smtClean="0"/>
              <a:t>Page 216</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Rot="1" noChangeAspect="1" noChangeArrowheads="1" noTextEdit="1"/>
          </p:cNvSpPr>
          <p:nvPr>
            <p:ph type="sldImg"/>
          </p:nvPr>
        </p:nvSpPr>
        <p:spPr>
          <a:ln/>
        </p:spPr>
      </p:sp>
      <p:sp>
        <p:nvSpPr>
          <p:cNvPr id="207875" name="Rectangle 3"/>
          <p:cNvSpPr>
            <a:spLocks noGrp="1" noChangeArrowheads="1"/>
          </p:cNvSpPr>
          <p:nvPr>
            <p:ph type="body" idx="1"/>
          </p:nvPr>
        </p:nvSpPr>
        <p:spPr>
          <a:noFill/>
          <a:ln/>
        </p:spPr>
        <p:txBody>
          <a:bodyPr/>
          <a:lstStyle/>
          <a:p>
            <a:r>
              <a:rPr lang="en-US" smtClean="0"/>
              <a:t>Page 216</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Rot="1" noChangeAspect="1" noChangeArrowheads="1" noTextEdit="1"/>
          </p:cNvSpPr>
          <p:nvPr>
            <p:ph type="sldImg"/>
          </p:nvPr>
        </p:nvSpPr>
        <p:spPr>
          <a:ln/>
        </p:spPr>
      </p:sp>
      <p:sp>
        <p:nvSpPr>
          <p:cNvPr id="211971" name="Rectangle 3"/>
          <p:cNvSpPr>
            <a:spLocks noGrp="1" noChangeArrowheads="1"/>
          </p:cNvSpPr>
          <p:nvPr>
            <p:ph type="body" idx="1"/>
          </p:nvPr>
        </p:nvSpPr>
        <p:spPr>
          <a:noFill/>
          <a:ln/>
        </p:spPr>
        <p:txBody>
          <a:bodyPr/>
          <a:lstStyle/>
          <a:p>
            <a:r>
              <a:rPr lang="en-US" smtClean="0"/>
              <a:t>Page 216</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E51FFB-4FE6-4118-BBC3-C2170AC5C92E}"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CCFBD-99D2-4A89-BAA4-4615F5E11D4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E51FFB-4FE6-4118-BBC3-C2170AC5C92E}"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CCFBD-99D2-4A89-BAA4-4615F5E11D4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E51FFB-4FE6-4118-BBC3-C2170AC5C92E}"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CCFBD-99D2-4A89-BAA4-4615F5E11D4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E51FFB-4FE6-4118-BBC3-C2170AC5C92E}"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CCFBD-99D2-4A89-BAA4-4615F5E11D4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E51FFB-4FE6-4118-BBC3-C2170AC5C92E}"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CCFBD-99D2-4A89-BAA4-4615F5E11D4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E51FFB-4FE6-4118-BBC3-C2170AC5C92E}" type="datetimeFigureOut">
              <a:rPr lang="en-US" smtClean="0"/>
              <a:pPr/>
              <a:t>1/17/2012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4CCFBD-99D2-4A89-BAA4-4615F5E11D4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E51FFB-4FE6-4118-BBC3-C2170AC5C92E}" type="datetimeFigureOut">
              <a:rPr lang="en-US" smtClean="0"/>
              <a:pPr/>
              <a:t>1/17/2012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4CCFBD-99D2-4A89-BAA4-4615F5E11D4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E51FFB-4FE6-4118-BBC3-C2170AC5C92E}" type="datetimeFigureOut">
              <a:rPr lang="en-US" smtClean="0"/>
              <a:pPr/>
              <a:t>1/17/2012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4CCFBD-99D2-4A89-BAA4-4615F5E11D4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E51FFB-4FE6-4118-BBC3-C2170AC5C92E}" type="datetimeFigureOut">
              <a:rPr lang="en-US" smtClean="0"/>
              <a:pPr/>
              <a:t>1/17/2012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4CCFBD-99D2-4A89-BAA4-4615F5E11D4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E51FFB-4FE6-4118-BBC3-C2170AC5C92E}" type="datetimeFigureOut">
              <a:rPr lang="en-US" smtClean="0"/>
              <a:pPr/>
              <a:t>1/17/2012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4CCFBD-99D2-4A89-BAA4-4615F5E11D4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E51FFB-4FE6-4118-BBC3-C2170AC5C92E}" type="datetimeFigureOut">
              <a:rPr lang="en-US" smtClean="0"/>
              <a:pPr/>
              <a:t>1/17/2012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4CCFBD-99D2-4A89-BAA4-4615F5E11D4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E51FFB-4FE6-4118-BBC3-C2170AC5C92E}" type="datetimeFigureOut">
              <a:rPr lang="en-US" smtClean="0"/>
              <a:pPr/>
              <a:t>1/17/2012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4CCFBD-99D2-4A89-BAA4-4615F5E11D4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oleObject4.bin"/></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15.xml.rels><?xml version="1.0" encoding="UTF-8" standalone="yes"?>
<Relationships xmlns="http://schemas.openxmlformats.org/package/2006/relationships"><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oleObject9.bin"/></Relationships>
</file>

<file path=ppt/slides/_rels/slide17.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11.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0.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5.bin"/><Relationship Id="rId5" Type="http://schemas.openxmlformats.org/officeDocument/2006/relationships/oleObject" Target="../embeddings/oleObject14.bin"/><Relationship Id="rId4" Type="http://schemas.openxmlformats.org/officeDocument/2006/relationships/oleObject" Target="../embeddings/oleObject13.bin"/></Relationships>
</file>

<file path=ppt/slides/_rels/slide24.xml.rels><?xml version="1.0" encoding="UTF-8" standalone="yes"?>
<Relationships xmlns="http://schemas.openxmlformats.org/package/2006/relationships"><Relationship Id="rId3" Type="http://schemas.openxmlformats.org/officeDocument/2006/relationships/image" Target="../media/image36.png"/><Relationship Id="rId7" Type="http://schemas.openxmlformats.org/officeDocument/2006/relationships/image" Target="../media/image40.png"/><Relationship Id="rId2" Type="http://schemas.openxmlformats.org/officeDocument/2006/relationships/image" Target="../media/image35.png"/><Relationship Id="rId1" Type="http://schemas.openxmlformats.org/officeDocument/2006/relationships/slideLayout" Target="../slideLayouts/slideLayout2.xml"/><Relationship Id="rId6" Type="http://schemas.openxmlformats.org/officeDocument/2006/relationships/image" Target="../media/image39.png"/><Relationship Id="rId5" Type="http://schemas.openxmlformats.org/officeDocument/2006/relationships/image" Target="../media/image38.png"/><Relationship Id="rId4" Type="http://schemas.openxmlformats.org/officeDocument/2006/relationships/image" Target="../media/image37.png"/></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17.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20.bin"/><Relationship Id="rId5" Type="http://schemas.openxmlformats.org/officeDocument/2006/relationships/oleObject" Target="../embeddings/oleObject19.bin"/><Relationship Id="rId4" Type="http://schemas.openxmlformats.org/officeDocument/2006/relationships/oleObject" Target="../embeddings/oleObject18.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oleObject" Target="../embeddings/oleObject24.bin"/><Relationship Id="rId4" Type="http://schemas.openxmlformats.org/officeDocument/2006/relationships/oleObject" Target="../embeddings/oleObject23.bin"/></Relationships>
</file>

<file path=ppt/slides/_rels/slide29.xml.rels><?xml version="1.0" encoding="UTF-8" standalone="yes"?>
<Relationships xmlns="http://schemas.openxmlformats.org/package/2006/relationships"><Relationship Id="rId3" Type="http://schemas.openxmlformats.org/officeDocument/2006/relationships/image" Target="../media/image49.png"/><Relationship Id="rId7" Type="http://schemas.openxmlformats.org/officeDocument/2006/relationships/image" Target="../media/image52.png"/><Relationship Id="rId2" Type="http://schemas.openxmlformats.org/officeDocument/2006/relationships/image" Target="../media/image35.png"/><Relationship Id="rId1" Type="http://schemas.openxmlformats.org/officeDocument/2006/relationships/slideLayout" Target="../slideLayouts/slideLayout2.xml"/><Relationship Id="rId6" Type="http://schemas.openxmlformats.org/officeDocument/2006/relationships/image" Target="../media/image51.png"/><Relationship Id="rId5" Type="http://schemas.openxmlformats.org/officeDocument/2006/relationships/image" Target="../media/image37.png"/><Relationship Id="rId4" Type="http://schemas.openxmlformats.org/officeDocument/2006/relationships/image" Target="../media/image50.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oleObject" Target="../embeddings/oleObject26.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oleObject" Target="../embeddings/oleObject29.bin"/><Relationship Id="rId4" Type="http://schemas.openxmlformats.org/officeDocument/2006/relationships/oleObject" Target="../embeddings/oleObject28.bin"/></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Autofit/>
          </a:bodyPr>
          <a:lstStyle/>
          <a:p>
            <a:r>
              <a:rPr lang="en-US" sz="3600" dirty="0" smtClean="0"/>
              <a:t>Review of Central Limit Theorem and Confidence Intervals</a:t>
            </a:r>
            <a:endParaRPr lang="en-US" sz="3600" dirty="0"/>
          </a:p>
        </p:txBody>
      </p:sp>
      <p:pic>
        <p:nvPicPr>
          <p:cNvPr id="1026" name="Picture 2"/>
          <p:cNvPicPr>
            <a:picLocks noChangeAspect="1" noChangeArrowheads="1"/>
          </p:cNvPicPr>
          <p:nvPr/>
        </p:nvPicPr>
        <p:blipFill>
          <a:blip r:embed="rId2" cstate="print"/>
          <a:srcRect/>
          <a:stretch>
            <a:fillRect/>
          </a:stretch>
        </p:blipFill>
        <p:spPr bwMode="auto">
          <a:xfrm>
            <a:off x="609600" y="1266825"/>
            <a:ext cx="7924800" cy="5591175"/>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5"/>
          <p:cNvSpPr>
            <a:spLocks noGrp="1" noChangeArrowheads="1"/>
          </p:cNvSpPr>
          <p:nvPr>
            <p:ph type="body" idx="1"/>
          </p:nvPr>
        </p:nvSpPr>
        <p:spPr>
          <a:xfrm>
            <a:off x="228600" y="1524000"/>
            <a:ext cx="8610600" cy="4953000"/>
          </a:xfrm>
        </p:spPr>
        <p:txBody>
          <a:bodyPr/>
          <a:lstStyle/>
          <a:p>
            <a:pPr>
              <a:spcBef>
                <a:spcPct val="50000"/>
              </a:spcBef>
              <a:buFontTx/>
              <a:buNone/>
              <a:defRPr/>
            </a:pPr>
            <a:r>
              <a:rPr lang="en-US" sz="2600" dirty="0" smtClean="0"/>
              <a:t>	</a:t>
            </a:r>
            <a:r>
              <a:rPr lang="en-US" sz="2400" dirty="0" smtClean="0"/>
              <a:t>Pennies minted after 1982 are made from 97.5% zinc and 2.5% copper.  The following data represent the weights (in grams) of 17 randomly selected pennies minted after 1982. </a:t>
            </a:r>
            <a:r>
              <a:rPr lang="en-US" sz="2400" dirty="0" smtClean="0">
                <a:solidFill>
                  <a:srgbClr val="0070C0"/>
                </a:solidFill>
              </a:rPr>
              <a:t>Assume we know that </a:t>
            </a:r>
            <a:r>
              <a:rPr lang="en-US" sz="2400" dirty="0" smtClean="0">
                <a:solidFill>
                  <a:srgbClr val="0070C0"/>
                </a:solidFill>
                <a:sym typeface="Symbol" pitchFamily="82" charset="2"/>
              </a:rPr>
              <a:t>=</a:t>
            </a:r>
            <a:r>
              <a:rPr lang="en-US" sz="2400" dirty="0" smtClean="0">
                <a:solidFill>
                  <a:srgbClr val="0070C0"/>
                </a:solidFill>
              </a:rPr>
              <a:t>0.02 grams.</a:t>
            </a:r>
          </a:p>
          <a:p>
            <a:pPr>
              <a:spcBef>
                <a:spcPct val="50000"/>
              </a:spcBef>
              <a:buFontTx/>
              <a:buNone/>
              <a:defRPr/>
            </a:pPr>
            <a:r>
              <a:rPr lang="en-US" sz="2600" b="1" dirty="0" smtClean="0"/>
              <a:t>	2.46    2.47    2.49    2.48   2.50    2.44   2.46    2.45  2.49</a:t>
            </a:r>
          </a:p>
          <a:p>
            <a:pPr>
              <a:spcBef>
                <a:spcPct val="50000"/>
              </a:spcBef>
              <a:buFontTx/>
              <a:buNone/>
              <a:defRPr/>
            </a:pPr>
            <a:r>
              <a:rPr lang="en-US" sz="2600" b="1" dirty="0" smtClean="0"/>
              <a:t>	2.47    2.45    2.46    2.45   2.46    2.47   2.44    2.45</a:t>
            </a:r>
          </a:p>
          <a:p>
            <a:pPr>
              <a:spcBef>
                <a:spcPct val="0"/>
              </a:spcBef>
              <a:buFontTx/>
              <a:buNone/>
              <a:defRPr/>
            </a:pPr>
            <a:r>
              <a:rPr lang="en-US" sz="2600" dirty="0" smtClean="0"/>
              <a:t>	</a:t>
            </a:r>
            <a:r>
              <a:rPr lang="en-US" sz="2400" dirty="0" smtClean="0"/>
              <a:t>Treat the data as a simple random sample. </a:t>
            </a:r>
            <a:r>
              <a:rPr lang="en-US" sz="2400" b="1" dirty="0" smtClean="0">
                <a:solidFill>
                  <a:schemeClr val="accent4"/>
                </a:solidFill>
              </a:rPr>
              <a:t>The distribution of the weights of pennies is normal; thus, the sample size does not have to be at least 30 for the sample means to be normally distributed.  </a:t>
            </a:r>
            <a:r>
              <a:rPr lang="en-US" sz="2400" dirty="0" smtClean="0"/>
              <a:t>Estimate the population mean weight of pennies minted after 1982.</a:t>
            </a:r>
            <a:endParaRPr lang="en-US" sz="2400" dirty="0" smtClean="0">
              <a:latin typeface="Arial" charset="0"/>
            </a:endParaRPr>
          </a:p>
        </p:txBody>
      </p:sp>
      <p:sp>
        <p:nvSpPr>
          <p:cNvPr id="30724" name="Rectangle 6"/>
          <p:cNvSpPr>
            <a:spLocks noChangeArrowheads="1"/>
          </p:cNvSpPr>
          <p:nvPr/>
        </p:nvSpPr>
        <p:spPr bwMode="auto">
          <a:xfrm>
            <a:off x="304800" y="304800"/>
            <a:ext cx="8537575" cy="609600"/>
          </a:xfrm>
          <a:prstGeom prst="rect">
            <a:avLst/>
          </a:prstGeom>
          <a:noFill/>
          <a:ln w="9525">
            <a:noFill/>
            <a:miter lim="800000"/>
            <a:headEnd/>
            <a:tailEnd/>
          </a:ln>
        </p:spPr>
        <p:txBody>
          <a:bodyPr wrap="none" anchor="ctr"/>
          <a:lstStyle/>
          <a:p>
            <a:endParaRPr lang="en-US" sz="2400"/>
          </a:p>
          <a:p>
            <a:r>
              <a:rPr lang="en-US" sz="2400"/>
              <a:t>Parallel Example 1:  </a:t>
            </a:r>
            <a:r>
              <a:rPr lang="en-US" sz="2400" i="1"/>
              <a:t>Computing a Point Estimate</a:t>
            </a:r>
          </a:p>
          <a:p>
            <a:r>
              <a:rPr lang="en-US" sz="2400" i="1"/>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Slide Number Placeholder 3"/>
          <p:cNvSpPr>
            <a:spLocks noGrp="1"/>
          </p:cNvSpPr>
          <p:nvPr>
            <p:ph type="sldNum" sz="quarter" idx="10"/>
          </p:nvPr>
        </p:nvSpPr>
        <p:spPr>
          <a:noFill/>
        </p:spPr>
        <p:txBody>
          <a:bodyPr/>
          <a:lstStyle/>
          <a:p>
            <a:r>
              <a:rPr lang="en-US" smtClean="0"/>
              <a:t>9-</a:t>
            </a:r>
            <a:fld id="{EBD19FA4-C226-4D21-B54D-60AEAC675502}" type="slidenum">
              <a:rPr lang="en-US" smtClean="0"/>
              <a:pPr/>
              <a:t>11</a:t>
            </a:fld>
            <a:endParaRPr lang="en-US" smtClean="0"/>
          </a:p>
        </p:txBody>
      </p:sp>
      <p:sp>
        <p:nvSpPr>
          <p:cNvPr id="2052" name="Rectangle 3"/>
          <p:cNvSpPr>
            <a:spLocks noGrp="1" noChangeArrowheads="1"/>
          </p:cNvSpPr>
          <p:nvPr>
            <p:ph type="body" idx="1"/>
          </p:nvPr>
        </p:nvSpPr>
        <p:spPr>
          <a:xfrm>
            <a:off x="304800" y="1524000"/>
            <a:ext cx="8610600" cy="4953000"/>
          </a:xfrm>
        </p:spPr>
        <p:txBody>
          <a:bodyPr/>
          <a:lstStyle/>
          <a:p>
            <a:pPr>
              <a:spcBef>
                <a:spcPct val="50000"/>
              </a:spcBef>
              <a:buFontTx/>
              <a:buNone/>
              <a:defRPr/>
            </a:pPr>
            <a:r>
              <a:rPr lang="en-US" dirty="0" smtClean="0"/>
              <a:t>	The sample mean is</a:t>
            </a:r>
          </a:p>
          <a:p>
            <a:pPr>
              <a:spcBef>
                <a:spcPct val="50000"/>
              </a:spcBef>
              <a:buFontTx/>
              <a:buNone/>
              <a:defRPr/>
            </a:pPr>
            <a:endParaRPr lang="en-US" dirty="0" smtClean="0"/>
          </a:p>
          <a:p>
            <a:pPr>
              <a:spcBef>
                <a:spcPct val="50000"/>
              </a:spcBef>
              <a:buFontTx/>
              <a:buNone/>
              <a:defRPr/>
            </a:pPr>
            <a:endParaRPr lang="en-US" dirty="0" smtClean="0"/>
          </a:p>
          <a:p>
            <a:pPr>
              <a:spcBef>
                <a:spcPct val="50000"/>
              </a:spcBef>
              <a:buFontTx/>
              <a:buNone/>
              <a:defRPr/>
            </a:pPr>
            <a:r>
              <a:rPr lang="en-US" dirty="0" smtClean="0"/>
              <a:t>	</a:t>
            </a:r>
            <a:r>
              <a:rPr lang="en-US" b="1" dirty="0" smtClean="0">
                <a:solidFill>
                  <a:srgbClr val="C00000"/>
                </a:solidFill>
              </a:rPr>
              <a:t>The point estimate of </a:t>
            </a:r>
            <a:r>
              <a:rPr lang="en-US" b="1" dirty="0" smtClean="0">
                <a:solidFill>
                  <a:srgbClr val="C00000"/>
                </a:solidFill>
                <a:sym typeface="Symbol" pitchFamily="82" charset="2"/>
              </a:rPr>
              <a:t></a:t>
            </a:r>
            <a:r>
              <a:rPr lang="en-US" b="1" dirty="0" smtClean="0">
                <a:solidFill>
                  <a:srgbClr val="C00000"/>
                </a:solidFill>
              </a:rPr>
              <a:t> is 2.464 grams</a:t>
            </a:r>
            <a:r>
              <a:rPr lang="en-US" dirty="0" smtClean="0"/>
              <a:t>.  </a:t>
            </a:r>
            <a:endParaRPr lang="en-US" sz="2000" dirty="0" smtClean="0">
              <a:latin typeface="Arial" charset="0"/>
            </a:endParaRPr>
          </a:p>
        </p:txBody>
      </p:sp>
      <p:graphicFrame>
        <p:nvGraphicFramePr>
          <p:cNvPr id="2050" name="Object 6"/>
          <p:cNvGraphicFramePr>
            <a:graphicFrameLocks noChangeAspect="1"/>
          </p:cNvGraphicFramePr>
          <p:nvPr/>
        </p:nvGraphicFramePr>
        <p:xfrm>
          <a:off x="1295400" y="2273300"/>
          <a:ext cx="6019800" cy="1033463"/>
        </p:xfrm>
        <a:graphic>
          <a:graphicData uri="http://schemas.openxmlformats.org/presentationml/2006/ole">
            <p:oleObj spid="_x0000_s2050" name="Equation" r:id="rId3" imgW="2146300" imgH="368300" progId="Equation.3">
              <p:embed/>
            </p:oleObj>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2"/>
          <p:cNvSpPr>
            <a:spLocks noGrp="1" noChangeArrowheads="1"/>
          </p:cNvSpPr>
          <p:nvPr>
            <p:ph type="body" idx="1"/>
          </p:nvPr>
        </p:nvSpPr>
        <p:spPr>
          <a:xfrm>
            <a:off x="381000" y="1066800"/>
            <a:ext cx="8229600" cy="4953000"/>
          </a:xfrm>
        </p:spPr>
        <p:txBody>
          <a:bodyPr/>
          <a:lstStyle/>
          <a:p>
            <a:pPr marL="609600" indent="-609600">
              <a:spcBef>
                <a:spcPct val="50000"/>
              </a:spcBef>
              <a:buFontTx/>
              <a:buNone/>
              <a:defRPr/>
            </a:pPr>
            <a:r>
              <a:rPr lang="en-US" dirty="0" smtClean="0"/>
              <a:t>	The shape of the distribution of all possible sample means will be normal, provided the population is normal </a:t>
            </a:r>
            <a:r>
              <a:rPr lang="en-US" b="1" dirty="0" smtClean="0">
                <a:solidFill>
                  <a:srgbClr val="FF0000"/>
                </a:solidFill>
              </a:rPr>
              <a:t>or</a:t>
            </a:r>
            <a:r>
              <a:rPr lang="en-US" dirty="0" smtClean="0">
                <a:solidFill>
                  <a:srgbClr val="FF0000"/>
                </a:solidFill>
              </a:rPr>
              <a:t> </a:t>
            </a:r>
            <a:r>
              <a:rPr lang="en-US" dirty="0" smtClean="0"/>
              <a:t>approximately normal, if the sample size is large (</a:t>
            </a:r>
            <a:r>
              <a:rPr lang="en-US" i="1" dirty="0" smtClean="0"/>
              <a:t>n</a:t>
            </a:r>
            <a:r>
              <a:rPr lang="en-US" dirty="0" smtClean="0"/>
              <a:t>≥30), with</a:t>
            </a:r>
          </a:p>
          <a:p>
            <a:pPr marL="990600" lvl="1" indent="-533400">
              <a:lnSpc>
                <a:spcPct val="90000"/>
              </a:lnSpc>
              <a:spcBef>
                <a:spcPct val="50000"/>
              </a:spcBef>
              <a:buFont typeface="Times" pitchFamily="18" charset="0"/>
              <a:buChar char="•"/>
              <a:defRPr/>
            </a:pPr>
            <a:r>
              <a:rPr lang="en-US" sz="3200" dirty="0" smtClean="0"/>
              <a:t>mean </a:t>
            </a:r>
          </a:p>
          <a:p>
            <a:pPr marL="990600" lvl="1" indent="-533400">
              <a:lnSpc>
                <a:spcPct val="90000"/>
              </a:lnSpc>
              <a:spcBef>
                <a:spcPct val="50000"/>
              </a:spcBef>
              <a:buFont typeface="Times" pitchFamily="18" charset="0"/>
              <a:buChar char="•"/>
              <a:defRPr/>
            </a:pPr>
            <a:r>
              <a:rPr lang="en-US" sz="3200" dirty="0" smtClean="0"/>
              <a:t>and standard deviation                </a:t>
            </a:r>
          </a:p>
        </p:txBody>
      </p:sp>
      <p:graphicFrame>
        <p:nvGraphicFramePr>
          <p:cNvPr id="3074" name="Object 4"/>
          <p:cNvGraphicFramePr>
            <a:graphicFrameLocks noChangeAspect="1"/>
          </p:cNvGraphicFramePr>
          <p:nvPr/>
        </p:nvGraphicFramePr>
        <p:xfrm>
          <a:off x="2438400" y="3660775"/>
          <a:ext cx="1428750" cy="606425"/>
        </p:xfrm>
        <a:graphic>
          <a:graphicData uri="http://schemas.openxmlformats.org/presentationml/2006/ole">
            <p:oleObj spid="_x0000_s51202" name="Equation" r:id="rId3" imgW="419100" imgH="177800" progId="Equation.3">
              <p:embed/>
            </p:oleObj>
          </a:graphicData>
        </a:graphic>
      </p:graphicFrame>
      <p:graphicFrame>
        <p:nvGraphicFramePr>
          <p:cNvPr id="3075" name="Object 5"/>
          <p:cNvGraphicFramePr>
            <a:graphicFrameLocks noChangeAspect="1"/>
          </p:cNvGraphicFramePr>
          <p:nvPr/>
        </p:nvGraphicFramePr>
        <p:xfrm>
          <a:off x="1241425" y="5029200"/>
          <a:ext cx="4349750" cy="1047750"/>
        </p:xfrm>
        <a:graphic>
          <a:graphicData uri="http://schemas.openxmlformats.org/presentationml/2006/ole">
            <p:oleObj spid="_x0000_s51203" name="Equation" r:id="rId4" imgW="1739880" imgH="419040" progId="Equation.DSMT4">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1" name="Picture 5" descr="09_01_20con"/>
          <p:cNvPicPr>
            <a:picLocks noChangeAspect="1" noChangeArrowheads="1"/>
          </p:cNvPicPr>
          <p:nvPr/>
        </p:nvPicPr>
        <p:blipFill>
          <a:blip r:embed="rId2" cstate="print"/>
          <a:srcRect/>
          <a:stretch>
            <a:fillRect/>
          </a:stretch>
        </p:blipFill>
        <p:spPr bwMode="auto">
          <a:xfrm>
            <a:off x="1752600" y="1905000"/>
            <a:ext cx="5594350" cy="4552950"/>
          </a:xfrm>
          <a:prstGeom prst="rect">
            <a:avLst/>
          </a:prstGeom>
          <a:noFill/>
          <a:ln w="9525">
            <a:noFill/>
            <a:miter lim="800000"/>
            <a:headEnd/>
            <a:tailEnd/>
          </a:ln>
        </p:spPr>
      </p:pic>
      <p:sp>
        <p:nvSpPr>
          <p:cNvPr id="4" name="Rectangle 2"/>
          <p:cNvSpPr txBox="1">
            <a:spLocks noChangeArrowheads="1"/>
          </p:cNvSpPr>
          <p:nvPr/>
        </p:nvSpPr>
        <p:spPr bwMode="auto">
          <a:xfrm>
            <a:off x="1905000" y="304800"/>
            <a:ext cx="5029200" cy="533400"/>
          </a:xfrm>
          <a:prstGeom prst="rect">
            <a:avLst/>
          </a:prstGeom>
          <a:noFill/>
          <a:ln w="9525">
            <a:noFill/>
            <a:miter lim="800000"/>
            <a:headEnd/>
            <a:tailEnd/>
          </a:ln>
        </p:spPr>
        <p:txBody>
          <a:bodyPr/>
          <a:lstStyle/>
          <a:p>
            <a:pPr marL="609600" indent="-609600" eaLnBrk="0" hangingPunct="0">
              <a:spcBef>
                <a:spcPct val="50000"/>
              </a:spcBef>
              <a:defRPr/>
            </a:pPr>
            <a:r>
              <a:rPr lang="en-US" sz="3200" kern="0" dirty="0">
                <a:latin typeface="+mn-lt"/>
                <a:cs typeface="+mn-cs"/>
              </a:rPr>
              <a:t>	95% Confidence Interval</a:t>
            </a:r>
          </a:p>
        </p:txBody>
      </p:sp>
      <p:sp>
        <p:nvSpPr>
          <p:cNvPr id="32773" name="Rectangle 4"/>
          <p:cNvSpPr>
            <a:spLocks noChangeArrowheads="1"/>
          </p:cNvSpPr>
          <p:nvPr/>
        </p:nvSpPr>
        <p:spPr bwMode="auto">
          <a:xfrm>
            <a:off x="2133600" y="990600"/>
            <a:ext cx="4572000" cy="784225"/>
          </a:xfrm>
          <a:prstGeom prst="rect">
            <a:avLst/>
          </a:prstGeom>
          <a:noFill/>
          <a:ln w="9525">
            <a:noFill/>
            <a:miter lim="800000"/>
            <a:headEnd/>
            <a:tailEnd/>
          </a:ln>
        </p:spPr>
        <p:txBody>
          <a:bodyPr>
            <a:spAutoFit/>
          </a:bodyPr>
          <a:lstStyle/>
          <a:p>
            <a:pPr marL="609600" indent="-609600">
              <a:spcBef>
                <a:spcPct val="50000"/>
              </a:spcBef>
            </a:pPr>
            <a:r>
              <a:rPr lang="en-US"/>
              <a:t>1.96 = invNorm(.975)</a:t>
            </a:r>
          </a:p>
          <a:p>
            <a:pPr marL="609600" indent="-609600">
              <a:spcBef>
                <a:spcPct val="50000"/>
              </a:spcBef>
            </a:pPr>
            <a:r>
              <a:rPr lang="en-US"/>
              <a:t>-1.96=invNorm(.025)</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Rectangle 2"/>
          <p:cNvSpPr>
            <a:spLocks noGrp="1" noChangeArrowheads="1"/>
          </p:cNvSpPr>
          <p:nvPr>
            <p:ph type="body" idx="1"/>
          </p:nvPr>
        </p:nvSpPr>
        <p:spPr>
          <a:xfrm>
            <a:off x="457200" y="427038"/>
            <a:ext cx="8229600" cy="5821362"/>
          </a:xfrm>
        </p:spPr>
        <p:txBody>
          <a:bodyPr>
            <a:normAutofit lnSpcReduction="10000"/>
          </a:bodyPr>
          <a:lstStyle/>
          <a:p>
            <a:pPr algn="ctr">
              <a:lnSpc>
                <a:spcPct val="90000"/>
              </a:lnSpc>
              <a:spcBef>
                <a:spcPct val="0"/>
              </a:spcBef>
              <a:buFontTx/>
              <a:buNone/>
            </a:pPr>
            <a:r>
              <a:rPr lang="en-US" sz="2800" b="1" dirty="0" smtClean="0">
                <a:solidFill>
                  <a:schemeClr val="accent2"/>
                </a:solidFill>
                <a:latin typeface="Arial" charset="0"/>
                <a:sym typeface="Symbol" pitchFamily="82" charset="2"/>
              </a:rPr>
              <a:t>Constructing a (1- )·100%</a:t>
            </a:r>
            <a:r>
              <a:rPr lang="en-US" sz="2800" dirty="0" smtClean="0">
                <a:latin typeface="Arial" charset="0"/>
                <a:sym typeface="Symbol" pitchFamily="82" charset="2"/>
              </a:rPr>
              <a:t>  </a:t>
            </a:r>
            <a:r>
              <a:rPr lang="en-US" sz="2800" b="1" dirty="0" smtClean="0">
                <a:solidFill>
                  <a:schemeClr val="accent2"/>
                </a:solidFill>
                <a:latin typeface="Arial" charset="0"/>
                <a:sym typeface="Symbol" pitchFamily="82" charset="2"/>
              </a:rPr>
              <a:t>Confidence Interval for ,  Known</a:t>
            </a:r>
            <a:endParaRPr lang="en-US" sz="2800" dirty="0" smtClean="0">
              <a:latin typeface="Arial" charset="0"/>
              <a:sym typeface="Symbol" pitchFamily="82" charset="2"/>
            </a:endParaRPr>
          </a:p>
          <a:p>
            <a:pPr>
              <a:lnSpc>
                <a:spcPct val="90000"/>
              </a:lnSpc>
              <a:spcBef>
                <a:spcPct val="0"/>
              </a:spcBef>
              <a:buFontTx/>
              <a:buNone/>
            </a:pPr>
            <a:endParaRPr lang="en-US" sz="2800" dirty="0" smtClean="0">
              <a:latin typeface="Arial" charset="0"/>
              <a:sym typeface="Symbol" pitchFamily="82" charset="2"/>
            </a:endParaRPr>
          </a:p>
          <a:p>
            <a:pPr marL="0">
              <a:lnSpc>
                <a:spcPct val="90000"/>
              </a:lnSpc>
              <a:spcBef>
                <a:spcPct val="0"/>
              </a:spcBef>
              <a:buFontTx/>
              <a:buNone/>
            </a:pPr>
            <a:r>
              <a:rPr lang="en-US" sz="2800" dirty="0" smtClean="0">
                <a:sym typeface="Symbol" pitchFamily="82" charset="2"/>
              </a:rPr>
              <a:t>Suppose that a simple random sample of size </a:t>
            </a:r>
            <a:r>
              <a:rPr lang="en-US" sz="2800" i="1" dirty="0" smtClean="0">
                <a:sym typeface="Symbol" pitchFamily="82" charset="2"/>
              </a:rPr>
              <a:t>n</a:t>
            </a:r>
            <a:r>
              <a:rPr lang="en-US" sz="2800" dirty="0" smtClean="0">
                <a:sym typeface="Symbol" pitchFamily="82" charset="2"/>
              </a:rPr>
              <a:t> is taken from a population with unknown mean, , and known standard deviation .  A (1-)·100%  confidence interval for  is given by</a:t>
            </a:r>
          </a:p>
          <a:p>
            <a:pPr>
              <a:lnSpc>
                <a:spcPct val="90000"/>
              </a:lnSpc>
              <a:spcBef>
                <a:spcPct val="0"/>
              </a:spcBef>
              <a:buFontTx/>
              <a:buNone/>
            </a:pPr>
            <a:endParaRPr lang="en-US" sz="2800" dirty="0" smtClean="0">
              <a:sym typeface="Symbol" pitchFamily="82" charset="2"/>
            </a:endParaRPr>
          </a:p>
          <a:p>
            <a:pPr>
              <a:lnSpc>
                <a:spcPct val="90000"/>
              </a:lnSpc>
              <a:spcBef>
                <a:spcPct val="0"/>
              </a:spcBef>
              <a:buFontTx/>
              <a:buNone/>
            </a:pPr>
            <a:endParaRPr lang="en-US" sz="2800" dirty="0" smtClean="0">
              <a:sym typeface="Symbol" pitchFamily="82" charset="2"/>
            </a:endParaRPr>
          </a:p>
          <a:p>
            <a:pPr>
              <a:lnSpc>
                <a:spcPct val="90000"/>
              </a:lnSpc>
              <a:spcBef>
                <a:spcPct val="0"/>
              </a:spcBef>
              <a:buFontTx/>
              <a:buNone/>
            </a:pPr>
            <a:endParaRPr lang="en-US" sz="2800" dirty="0" smtClean="0">
              <a:sym typeface="Symbol" pitchFamily="82" charset="2"/>
            </a:endParaRPr>
          </a:p>
          <a:p>
            <a:pPr>
              <a:lnSpc>
                <a:spcPct val="130000"/>
              </a:lnSpc>
              <a:spcBef>
                <a:spcPct val="0"/>
              </a:spcBef>
              <a:buFontTx/>
              <a:buNone/>
            </a:pPr>
            <a:r>
              <a:rPr lang="en-US" sz="2800" dirty="0" smtClean="0">
                <a:sym typeface="Symbol" pitchFamily="82" charset="2"/>
              </a:rPr>
              <a:t>	</a:t>
            </a:r>
          </a:p>
          <a:p>
            <a:pPr>
              <a:lnSpc>
                <a:spcPct val="90000"/>
              </a:lnSpc>
              <a:spcBef>
                <a:spcPct val="0"/>
              </a:spcBef>
              <a:buFontTx/>
              <a:buNone/>
            </a:pPr>
            <a:r>
              <a:rPr lang="en-US" sz="2800" dirty="0" smtClean="0">
                <a:sym typeface="Symbol" pitchFamily="82" charset="2"/>
              </a:rPr>
              <a:t>	</a:t>
            </a:r>
          </a:p>
          <a:p>
            <a:pPr>
              <a:lnSpc>
                <a:spcPct val="90000"/>
              </a:lnSpc>
              <a:spcBef>
                <a:spcPct val="0"/>
              </a:spcBef>
              <a:buFontTx/>
              <a:buNone/>
            </a:pPr>
            <a:r>
              <a:rPr lang="en-US" sz="2800" dirty="0" smtClean="0">
                <a:sym typeface="Symbol" pitchFamily="82" charset="2"/>
              </a:rPr>
              <a:t>where	          is the critical Z-value.</a:t>
            </a:r>
          </a:p>
          <a:p>
            <a:pPr>
              <a:lnSpc>
                <a:spcPct val="90000"/>
              </a:lnSpc>
              <a:spcBef>
                <a:spcPct val="0"/>
              </a:spcBef>
              <a:buFontTx/>
              <a:buNone/>
            </a:pPr>
            <a:endParaRPr lang="en-US" sz="2800" dirty="0" smtClean="0">
              <a:sym typeface="Symbol" pitchFamily="82" charset="2"/>
            </a:endParaRPr>
          </a:p>
          <a:p>
            <a:pPr marL="0">
              <a:lnSpc>
                <a:spcPct val="90000"/>
              </a:lnSpc>
              <a:spcBef>
                <a:spcPct val="0"/>
              </a:spcBef>
              <a:buFontTx/>
              <a:buNone/>
            </a:pPr>
            <a:r>
              <a:rPr lang="en-US" sz="2800" b="1" dirty="0" smtClean="0">
                <a:sym typeface="Symbol" pitchFamily="82" charset="2"/>
              </a:rPr>
              <a:t>Note:  </a:t>
            </a:r>
            <a:r>
              <a:rPr lang="en-US" sz="2800" dirty="0" smtClean="0">
                <a:sym typeface="Symbol" pitchFamily="82" charset="2"/>
              </a:rPr>
              <a:t>The sample size must be large (</a:t>
            </a:r>
            <a:r>
              <a:rPr lang="en-US" sz="2800" i="1" dirty="0" smtClean="0">
                <a:sym typeface="Symbol" pitchFamily="82" charset="2"/>
              </a:rPr>
              <a:t>n</a:t>
            </a:r>
            <a:r>
              <a:rPr lang="en-US" sz="2800" dirty="0" smtClean="0">
                <a:sym typeface="Symbol" pitchFamily="82" charset="2"/>
              </a:rPr>
              <a:t>≥30) or the population must be normally distributed.</a:t>
            </a:r>
          </a:p>
        </p:txBody>
      </p:sp>
      <p:graphicFrame>
        <p:nvGraphicFramePr>
          <p:cNvPr id="4098" name="Object 5"/>
          <p:cNvGraphicFramePr>
            <a:graphicFrameLocks noChangeAspect="1"/>
          </p:cNvGraphicFramePr>
          <p:nvPr/>
        </p:nvGraphicFramePr>
        <p:xfrm>
          <a:off x="1524000" y="4648200"/>
          <a:ext cx="628650" cy="558800"/>
        </p:xfrm>
        <a:graphic>
          <a:graphicData uri="http://schemas.openxmlformats.org/presentationml/2006/ole">
            <p:oleObj spid="_x0000_s3074" name="Equation" r:id="rId3" imgW="228600" imgH="203200" progId="Equation.3">
              <p:embed/>
            </p:oleObj>
          </a:graphicData>
        </a:graphic>
      </p:graphicFrame>
      <p:sp>
        <p:nvSpPr>
          <p:cNvPr id="4103" name="Rectangle 7"/>
          <p:cNvSpPr>
            <a:spLocks noChangeArrowheads="1"/>
          </p:cNvSpPr>
          <p:nvPr/>
        </p:nvSpPr>
        <p:spPr bwMode="auto">
          <a:xfrm>
            <a:off x="533400" y="3048000"/>
            <a:ext cx="7239000" cy="1143000"/>
          </a:xfrm>
          <a:prstGeom prst="rect">
            <a:avLst/>
          </a:prstGeom>
          <a:solidFill>
            <a:srgbClr val="FDF4CF"/>
          </a:solidFill>
          <a:ln w="12700">
            <a:solidFill>
              <a:schemeClr val="accent2"/>
            </a:solidFill>
            <a:miter lim="800000"/>
            <a:headEnd/>
            <a:tailEnd/>
          </a:ln>
        </p:spPr>
        <p:txBody>
          <a:bodyPr wrap="none" anchor="ctr"/>
          <a:lstStyle/>
          <a:p>
            <a:r>
              <a:rPr lang="en-US" sz="2400"/>
              <a:t>     Lower			Upper</a:t>
            </a:r>
          </a:p>
          <a:p>
            <a:r>
              <a:rPr lang="en-US" sz="2400"/>
              <a:t>     Bound:			Bound:</a:t>
            </a:r>
          </a:p>
        </p:txBody>
      </p:sp>
      <p:graphicFrame>
        <p:nvGraphicFramePr>
          <p:cNvPr id="4099" name="Object 8"/>
          <p:cNvGraphicFramePr>
            <a:graphicFrameLocks noChangeAspect="1"/>
          </p:cNvGraphicFramePr>
          <p:nvPr/>
        </p:nvGraphicFramePr>
        <p:xfrm>
          <a:off x="1905000" y="3276600"/>
          <a:ext cx="2454275" cy="808037"/>
        </p:xfrm>
        <a:graphic>
          <a:graphicData uri="http://schemas.openxmlformats.org/presentationml/2006/ole">
            <p:oleObj spid="_x0000_s3075" name="Equation" r:id="rId4" imgW="1155700" imgH="381000" progId="Equation.3">
              <p:embed/>
            </p:oleObj>
          </a:graphicData>
        </a:graphic>
      </p:graphicFrame>
      <p:graphicFrame>
        <p:nvGraphicFramePr>
          <p:cNvPr id="4100" name="Object 9"/>
          <p:cNvGraphicFramePr>
            <a:graphicFrameLocks noChangeAspect="1"/>
          </p:cNvGraphicFramePr>
          <p:nvPr/>
        </p:nvGraphicFramePr>
        <p:xfrm>
          <a:off x="5181600" y="3352800"/>
          <a:ext cx="2481263" cy="808037"/>
        </p:xfrm>
        <a:graphic>
          <a:graphicData uri="http://schemas.openxmlformats.org/presentationml/2006/ole">
            <p:oleObj spid="_x0000_s3076" name="Equation" r:id="rId5" imgW="1168400" imgH="381000" progId="Equation.3">
              <p:embed/>
            </p:oleObj>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3"/>
          <p:cNvSpPr>
            <a:spLocks noGrp="1"/>
          </p:cNvSpPr>
          <p:nvPr>
            <p:ph type="sldNum" sz="quarter" idx="10"/>
          </p:nvPr>
        </p:nvSpPr>
        <p:spPr>
          <a:noFill/>
        </p:spPr>
        <p:txBody>
          <a:bodyPr/>
          <a:lstStyle/>
          <a:p>
            <a:r>
              <a:rPr lang="en-US" smtClean="0"/>
              <a:t>9-</a:t>
            </a:r>
            <a:fld id="{6507CB9D-BDA9-4E04-990C-AE53F264F5D8}" type="slidenum">
              <a:rPr lang="en-US" smtClean="0"/>
              <a:pPr/>
              <a:t>15</a:t>
            </a:fld>
            <a:endParaRPr lang="en-US" smtClean="0"/>
          </a:p>
        </p:txBody>
      </p:sp>
      <p:pic>
        <p:nvPicPr>
          <p:cNvPr id="34819" name="Picture 2"/>
          <p:cNvPicPr>
            <a:picLocks noChangeAspect="1" noChangeArrowheads="1"/>
          </p:cNvPicPr>
          <p:nvPr/>
        </p:nvPicPr>
        <p:blipFill>
          <a:blip r:embed="rId2" cstate="print"/>
          <a:srcRect/>
          <a:stretch>
            <a:fillRect/>
          </a:stretch>
        </p:blipFill>
        <p:spPr bwMode="auto">
          <a:xfrm>
            <a:off x="152400" y="1752600"/>
            <a:ext cx="2524125" cy="838200"/>
          </a:xfrm>
          <a:prstGeom prst="rect">
            <a:avLst/>
          </a:prstGeom>
          <a:noFill/>
          <a:ln w="9525">
            <a:noFill/>
            <a:miter lim="800000"/>
            <a:headEnd/>
            <a:tailEnd/>
          </a:ln>
        </p:spPr>
      </p:pic>
      <p:pic>
        <p:nvPicPr>
          <p:cNvPr id="34820" name="Picture 3"/>
          <p:cNvPicPr>
            <a:picLocks noChangeAspect="1" noChangeArrowheads="1"/>
          </p:cNvPicPr>
          <p:nvPr/>
        </p:nvPicPr>
        <p:blipFill>
          <a:blip r:embed="rId3" cstate="print"/>
          <a:srcRect/>
          <a:stretch>
            <a:fillRect/>
          </a:stretch>
        </p:blipFill>
        <p:spPr bwMode="auto">
          <a:xfrm>
            <a:off x="381000" y="228600"/>
            <a:ext cx="2363788" cy="1600200"/>
          </a:xfrm>
          <a:prstGeom prst="rect">
            <a:avLst/>
          </a:prstGeom>
          <a:noFill/>
          <a:ln w="9525">
            <a:noFill/>
            <a:miter lim="800000"/>
            <a:headEnd/>
            <a:tailEnd/>
          </a:ln>
        </p:spPr>
      </p:pic>
      <p:pic>
        <p:nvPicPr>
          <p:cNvPr id="34821" name="Picture 4"/>
          <p:cNvPicPr>
            <a:picLocks noChangeAspect="1" noChangeArrowheads="1"/>
          </p:cNvPicPr>
          <p:nvPr/>
        </p:nvPicPr>
        <p:blipFill>
          <a:blip r:embed="rId4" cstate="print"/>
          <a:srcRect/>
          <a:stretch>
            <a:fillRect/>
          </a:stretch>
        </p:blipFill>
        <p:spPr bwMode="auto">
          <a:xfrm>
            <a:off x="381000" y="2743200"/>
            <a:ext cx="2363788" cy="1600200"/>
          </a:xfrm>
          <a:prstGeom prst="rect">
            <a:avLst/>
          </a:prstGeom>
          <a:noFill/>
          <a:ln w="9525">
            <a:noFill/>
            <a:miter lim="800000"/>
            <a:headEnd/>
            <a:tailEnd/>
          </a:ln>
        </p:spPr>
      </p:pic>
      <p:pic>
        <p:nvPicPr>
          <p:cNvPr id="34822" name="Picture 5"/>
          <p:cNvPicPr>
            <a:picLocks noChangeAspect="1" noChangeArrowheads="1"/>
          </p:cNvPicPr>
          <p:nvPr/>
        </p:nvPicPr>
        <p:blipFill>
          <a:blip r:embed="rId5" cstate="print"/>
          <a:srcRect/>
          <a:stretch>
            <a:fillRect/>
          </a:stretch>
        </p:blipFill>
        <p:spPr bwMode="auto">
          <a:xfrm>
            <a:off x="381000" y="4495800"/>
            <a:ext cx="2363788" cy="1600200"/>
          </a:xfrm>
          <a:prstGeom prst="rect">
            <a:avLst/>
          </a:prstGeom>
          <a:noFill/>
          <a:ln w="9525">
            <a:noFill/>
            <a:miter lim="800000"/>
            <a:headEnd/>
            <a:tailEnd/>
          </a:ln>
        </p:spPr>
      </p:pic>
      <p:pic>
        <p:nvPicPr>
          <p:cNvPr id="34823" name="Picture 2"/>
          <p:cNvPicPr>
            <a:picLocks noChangeAspect="1" noChangeArrowheads="1"/>
          </p:cNvPicPr>
          <p:nvPr/>
        </p:nvPicPr>
        <p:blipFill>
          <a:blip r:embed="rId2" cstate="print"/>
          <a:srcRect/>
          <a:stretch>
            <a:fillRect/>
          </a:stretch>
        </p:blipFill>
        <p:spPr bwMode="auto">
          <a:xfrm>
            <a:off x="3429000" y="152400"/>
            <a:ext cx="2754313" cy="914400"/>
          </a:xfrm>
          <a:prstGeom prst="rect">
            <a:avLst/>
          </a:prstGeom>
          <a:noFill/>
          <a:ln w="9525">
            <a:noFill/>
            <a:miter lim="800000"/>
            <a:headEnd/>
            <a:tailEnd/>
          </a:ln>
        </p:spPr>
      </p:pic>
      <p:pic>
        <p:nvPicPr>
          <p:cNvPr id="34824" name="Picture 7"/>
          <p:cNvPicPr>
            <a:picLocks noChangeAspect="1" noChangeArrowheads="1"/>
          </p:cNvPicPr>
          <p:nvPr/>
        </p:nvPicPr>
        <p:blipFill>
          <a:blip r:embed="rId6" cstate="print"/>
          <a:srcRect/>
          <a:stretch>
            <a:fillRect/>
          </a:stretch>
        </p:blipFill>
        <p:spPr bwMode="auto">
          <a:xfrm>
            <a:off x="3581400" y="1143000"/>
            <a:ext cx="2286000" cy="1547813"/>
          </a:xfrm>
          <a:prstGeom prst="rect">
            <a:avLst/>
          </a:prstGeom>
          <a:noFill/>
          <a:ln w="9525">
            <a:noFill/>
            <a:miter lim="800000"/>
            <a:headEnd/>
            <a:tailEnd/>
          </a:ln>
        </p:spPr>
      </p:pic>
      <p:pic>
        <p:nvPicPr>
          <p:cNvPr id="34825" name="Picture 8"/>
          <p:cNvPicPr>
            <a:picLocks noChangeAspect="1" noChangeArrowheads="1"/>
          </p:cNvPicPr>
          <p:nvPr/>
        </p:nvPicPr>
        <p:blipFill>
          <a:blip r:embed="rId7" cstate="print"/>
          <a:srcRect/>
          <a:stretch>
            <a:fillRect/>
          </a:stretch>
        </p:blipFill>
        <p:spPr bwMode="auto">
          <a:xfrm>
            <a:off x="3581400" y="2819400"/>
            <a:ext cx="2252663" cy="15240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txBox="1">
            <a:spLocks noChangeArrowheads="1"/>
          </p:cNvSpPr>
          <p:nvPr/>
        </p:nvSpPr>
        <p:spPr>
          <a:xfrm>
            <a:off x="228600" y="152400"/>
            <a:ext cx="8534400" cy="1524000"/>
          </a:xfrm>
          <a:prstGeom prst="rect">
            <a:avLst/>
          </a:prstGeom>
        </p:spPr>
        <p:txBody>
          <a:bodyPr vert="horz" lIns="91440" tIns="45720" rIns="91440" bIns="45720" rtlCol="0">
            <a:normAutofit lnSpcReduction="10000"/>
          </a:bodyPr>
          <a:lstStyle/>
          <a:p>
            <a:pPr marR="0" lvl="0" indent="-342900" algn="l" defTabSz="914400" rtl="0" eaLnBrk="1" fontAlgn="auto" latinLnBrk="0" hangingPunct="1">
              <a:lnSpc>
                <a:spcPct val="100000"/>
              </a:lnSpc>
              <a:spcAft>
                <a:spcPts val="0"/>
              </a:spcAft>
              <a:buClrTx/>
              <a:buSzTx/>
              <a:tabLst/>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Confidence Intervals about a Population Mean When the Population Standard Deviation is Unknown</a:t>
            </a:r>
          </a:p>
        </p:txBody>
      </p:sp>
      <p:sp>
        <p:nvSpPr>
          <p:cNvPr id="8" name="Rectangle 4"/>
          <p:cNvSpPr>
            <a:spLocks noChangeArrowheads="1"/>
          </p:cNvSpPr>
          <p:nvPr/>
        </p:nvSpPr>
        <p:spPr bwMode="auto">
          <a:xfrm>
            <a:off x="228600" y="1447800"/>
            <a:ext cx="8534400" cy="1066800"/>
          </a:xfrm>
          <a:prstGeom prst="rect">
            <a:avLst/>
          </a:prstGeom>
          <a:noFill/>
          <a:ln w="9525">
            <a:noFill/>
            <a:miter lim="800000"/>
            <a:headEnd/>
            <a:tailEnd/>
          </a:ln>
        </p:spPr>
        <p:txBody>
          <a:bodyPr anchor="ctr"/>
          <a:lstStyle/>
          <a:p>
            <a:r>
              <a:rPr lang="en-US" sz="2400" i="1" dirty="0" smtClean="0"/>
              <a:t>Comparing </a:t>
            </a:r>
            <a:r>
              <a:rPr lang="en-US" sz="2400" i="1" dirty="0"/>
              <a:t>the Standard Normal </a:t>
            </a:r>
            <a:r>
              <a:rPr lang="en-US" sz="2400" i="1" dirty="0" smtClean="0"/>
              <a:t>Distribution </a:t>
            </a:r>
            <a:r>
              <a:rPr lang="en-US" sz="2400" i="1" dirty="0"/>
              <a:t>to the t-Distribution Using Simulation</a:t>
            </a:r>
          </a:p>
        </p:txBody>
      </p:sp>
      <p:sp>
        <p:nvSpPr>
          <p:cNvPr id="9" name="Rectangle 3"/>
          <p:cNvSpPr txBox="1">
            <a:spLocks noChangeArrowheads="1"/>
          </p:cNvSpPr>
          <p:nvPr/>
        </p:nvSpPr>
        <p:spPr>
          <a:xfrm>
            <a:off x="228600" y="2438400"/>
            <a:ext cx="8610600" cy="4114800"/>
          </a:xfrm>
          <a:prstGeom prst="rect">
            <a:avLst/>
          </a:prstGeom>
        </p:spPr>
        <p:txBody>
          <a:bodyPr vert="horz" lIns="91440" tIns="45720" rIns="91440" bIns="45720" rtlCol="0">
            <a:normAutofit/>
          </a:bodyPr>
          <a:lstStyle/>
          <a:p>
            <a:pPr marL="609600" marR="0" lvl="0" indent="-609600" algn="l" defTabSz="914400" rtl="0" eaLnBrk="1" fontAlgn="auto" latinLnBrk="0" hangingPunct="1">
              <a:lnSpc>
                <a:spcPct val="100000"/>
              </a:lnSpc>
              <a:spcBef>
                <a:spcPct val="50000"/>
              </a:spcBef>
              <a:spcAft>
                <a:spcPts val="0"/>
              </a:spcAft>
              <a:buClrTx/>
              <a:buSzTx/>
              <a:buFontTx/>
              <a:buAutoNum type="alphaLcParen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Obtain 1,000 simple random samples of size </a:t>
            </a:r>
            <a:r>
              <a:rPr kumimoji="0" lang="en-US" sz="2600" b="0" i="1" u="none" strike="noStrike" kern="1200" cap="none" spc="0" normalizeH="0" baseline="0" noProof="0" dirty="0" smtClean="0">
                <a:ln>
                  <a:noFill/>
                </a:ln>
                <a:solidFill>
                  <a:schemeClr val="tx1"/>
                </a:solidFill>
                <a:effectLst/>
                <a:uLnTx/>
                <a:uFillTx/>
                <a:latin typeface="+mn-lt"/>
                <a:ea typeface="+mn-ea"/>
                <a:cs typeface="+mn-cs"/>
              </a:rPr>
              <a:t>n</a:t>
            </a:r>
            <a:r>
              <a:rPr kumimoji="0" lang="en-US" sz="2600" b="0" i="0" u="none" strike="noStrike" kern="1200" cap="none" spc="0" normalizeH="0" baseline="0" noProof="0" dirty="0" smtClean="0">
                <a:ln>
                  <a:noFill/>
                </a:ln>
                <a:solidFill>
                  <a:schemeClr val="tx1"/>
                </a:solidFill>
                <a:effectLst/>
                <a:uLnTx/>
                <a:uFillTx/>
                <a:latin typeface="+mn-lt"/>
                <a:ea typeface="+mn-ea"/>
                <a:cs typeface="+mn-cs"/>
              </a:rPr>
              <a:t>=5 from a normal population with  </a:t>
            </a:r>
            <a:r>
              <a:rPr kumimoji="0" lang="en-US" sz="2600" b="0" i="0" u="none" strike="noStrike" kern="1200" cap="none" spc="0" normalizeH="0" baseline="0" noProof="0" dirty="0" smtClean="0">
                <a:ln>
                  <a:noFill/>
                </a:ln>
                <a:solidFill>
                  <a:schemeClr val="tx1"/>
                </a:solidFill>
                <a:effectLst/>
                <a:uLnTx/>
                <a:uFillTx/>
                <a:latin typeface="+mn-lt"/>
                <a:ea typeface="+mn-ea"/>
                <a:cs typeface="+mn-cs"/>
                <a:sym typeface="Symbol" pitchFamily="82" charset="2"/>
              </a:rPr>
              <a:t>=50 and =10.</a:t>
            </a:r>
          </a:p>
          <a:p>
            <a:pPr marL="609600" marR="0" lvl="0" indent="-609600" algn="l" defTabSz="914400" rtl="0" eaLnBrk="1" fontAlgn="auto" latinLnBrk="0" hangingPunct="1">
              <a:lnSpc>
                <a:spcPct val="100000"/>
              </a:lnSpc>
              <a:spcBef>
                <a:spcPct val="50000"/>
              </a:spcBef>
              <a:spcAft>
                <a:spcPts val="0"/>
              </a:spcAft>
              <a:buClrTx/>
              <a:buSzTx/>
              <a:buFontTx/>
              <a:buAutoNum type="alphaLcParen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sym typeface="Symbol" pitchFamily="82" charset="2"/>
              </a:rPr>
              <a:t>Determine the sample mean and sample standard deviation for each of the samples.</a:t>
            </a:r>
          </a:p>
          <a:p>
            <a:pPr marL="609600" marR="0" lvl="0" indent="-609600" algn="l" defTabSz="914400" rtl="0" eaLnBrk="1" fontAlgn="auto" latinLnBrk="0" hangingPunct="1">
              <a:lnSpc>
                <a:spcPct val="150000"/>
              </a:lnSpc>
              <a:spcBef>
                <a:spcPct val="50000"/>
              </a:spcBef>
              <a:spcAft>
                <a:spcPts val="0"/>
              </a:spcAft>
              <a:buClrTx/>
              <a:buSzTx/>
              <a:buFontTx/>
              <a:buAutoNum type="alphaLcParen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sym typeface="Symbol" pitchFamily="82" charset="2"/>
              </a:rPr>
              <a:t>Compute                       and                        for each sample.</a:t>
            </a:r>
          </a:p>
          <a:p>
            <a:pPr marL="609600" marR="0" lvl="0" indent="-609600" algn="l" defTabSz="914400" rtl="0" eaLnBrk="1" fontAlgn="auto" latinLnBrk="0" hangingPunct="1">
              <a:lnSpc>
                <a:spcPct val="150000"/>
              </a:lnSpc>
              <a:spcBef>
                <a:spcPct val="50000"/>
              </a:spcBef>
              <a:spcAft>
                <a:spcPts val="0"/>
              </a:spcAft>
              <a:buClrTx/>
              <a:buSzTx/>
              <a:buFontTx/>
              <a:buAutoNum type="alphaLcParenR"/>
              <a:tabLst/>
              <a:defRPr/>
            </a:pPr>
            <a:endParaRPr kumimoji="0" lang="en-US" sz="2600" b="0" i="0" u="none" strike="noStrike" kern="1200" cap="none" spc="0" normalizeH="0" baseline="0" noProof="0" dirty="0" smtClean="0">
              <a:ln>
                <a:noFill/>
              </a:ln>
              <a:solidFill>
                <a:schemeClr val="tx1"/>
              </a:solidFill>
              <a:effectLst/>
              <a:uLnTx/>
              <a:uFillTx/>
              <a:latin typeface="+mn-lt"/>
              <a:ea typeface="+mn-ea"/>
              <a:cs typeface="+mn-cs"/>
              <a:sym typeface="Symbol" pitchFamily="82" charset="2"/>
            </a:endParaRPr>
          </a:p>
          <a:p>
            <a:pPr marL="609600" marR="0" lvl="0" indent="-609600" algn="l" defTabSz="914400" rtl="0" eaLnBrk="1" fontAlgn="auto" latinLnBrk="0" hangingPunct="1">
              <a:lnSpc>
                <a:spcPct val="110000"/>
              </a:lnSpc>
              <a:spcBef>
                <a:spcPct val="50000"/>
              </a:spcBef>
              <a:spcAft>
                <a:spcPts val="0"/>
              </a:spcAft>
              <a:buClrTx/>
              <a:buSzTx/>
              <a:buFontTx/>
              <a:buAutoNum type="alphaLcParenR"/>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sym typeface="Symbol" pitchFamily="82" charset="2"/>
              </a:rPr>
              <a:t>Draw a histogram for both </a:t>
            </a:r>
            <a:r>
              <a:rPr kumimoji="0" lang="en-US" sz="2600" b="0" i="1" u="none" strike="noStrike" kern="1200" cap="none" spc="0" normalizeH="0" baseline="0" noProof="0" dirty="0" smtClean="0">
                <a:ln>
                  <a:noFill/>
                </a:ln>
                <a:solidFill>
                  <a:schemeClr val="tx1"/>
                </a:solidFill>
                <a:effectLst/>
                <a:uLnTx/>
                <a:uFillTx/>
                <a:latin typeface="+mn-lt"/>
                <a:ea typeface="+mn-ea"/>
                <a:cs typeface="+mn-cs"/>
                <a:sym typeface="Symbol" pitchFamily="82" charset="2"/>
              </a:rPr>
              <a:t>z</a:t>
            </a:r>
            <a:r>
              <a:rPr kumimoji="0" lang="en-US" sz="2600" b="0" i="0" u="none" strike="noStrike" kern="1200" cap="none" spc="0" normalizeH="0" baseline="0" noProof="0" dirty="0" smtClean="0">
                <a:ln>
                  <a:noFill/>
                </a:ln>
                <a:solidFill>
                  <a:schemeClr val="tx1"/>
                </a:solidFill>
                <a:effectLst/>
                <a:uLnTx/>
                <a:uFillTx/>
                <a:latin typeface="+mn-lt"/>
                <a:ea typeface="+mn-ea"/>
                <a:cs typeface="+mn-cs"/>
                <a:sym typeface="Symbol" pitchFamily="82" charset="2"/>
              </a:rPr>
              <a:t> and </a:t>
            </a:r>
            <a:r>
              <a:rPr kumimoji="0" lang="en-US" sz="2600" b="0" i="1" u="none" strike="noStrike" kern="1200" cap="none" spc="0" normalizeH="0" baseline="0" noProof="0" dirty="0" smtClean="0">
                <a:ln>
                  <a:noFill/>
                </a:ln>
                <a:solidFill>
                  <a:schemeClr val="tx1"/>
                </a:solidFill>
                <a:effectLst/>
                <a:uLnTx/>
                <a:uFillTx/>
                <a:latin typeface="+mn-lt"/>
                <a:ea typeface="+mn-ea"/>
                <a:cs typeface="+mn-cs"/>
                <a:sym typeface="Symbol" pitchFamily="82" charset="2"/>
              </a:rPr>
              <a:t>t.</a:t>
            </a:r>
            <a:r>
              <a:rPr kumimoji="0" lang="en-US" sz="2600" b="0" i="0" u="none" strike="noStrike" kern="1200" cap="none" spc="0" normalizeH="0" baseline="0" noProof="0" dirty="0" smtClean="0">
                <a:ln>
                  <a:noFill/>
                </a:ln>
                <a:solidFill>
                  <a:schemeClr val="tx1"/>
                </a:solidFill>
                <a:effectLst/>
                <a:uLnTx/>
                <a:uFillTx/>
                <a:latin typeface="+mn-lt"/>
                <a:ea typeface="+mn-ea"/>
                <a:cs typeface="+mn-cs"/>
                <a:sym typeface="Symbol" pitchFamily="82" charset="2"/>
              </a:rPr>
              <a:t>  </a:t>
            </a:r>
            <a:endParaRPr kumimoji="0" lang="en-US" sz="26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5122" name="Object 5"/>
          <p:cNvGraphicFramePr>
            <a:graphicFrameLocks noChangeAspect="1"/>
          </p:cNvGraphicFramePr>
          <p:nvPr/>
        </p:nvGraphicFramePr>
        <p:xfrm>
          <a:off x="2286000" y="4343400"/>
          <a:ext cx="1447800" cy="1176337"/>
        </p:xfrm>
        <a:graphic>
          <a:graphicData uri="http://schemas.openxmlformats.org/presentationml/2006/ole">
            <p:oleObj spid="_x0000_s5122" name="Equation" r:id="rId3" imgW="609600" imgH="495300" progId="Equation.3">
              <p:embed/>
            </p:oleObj>
          </a:graphicData>
        </a:graphic>
      </p:graphicFrame>
      <p:graphicFrame>
        <p:nvGraphicFramePr>
          <p:cNvPr id="5123" name="Object 6"/>
          <p:cNvGraphicFramePr>
            <a:graphicFrameLocks noChangeAspect="1"/>
          </p:cNvGraphicFramePr>
          <p:nvPr/>
        </p:nvGraphicFramePr>
        <p:xfrm>
          <a:off x="4648200" y="4267200"/>
          <a:ext cx="1417637" cy="1176337"/>
        </p:xfrm>
        <a:graphic>
          <a:graphicData uri="http://schemas.openxmlformats.org/presentationml/2006/ole">
            <p:oleObj spid="_x0000_s5123" name="Equation" r:id="rId4" imgW="596900" imgH="495300" progId="Equation.3">
              <p:embed/>
            </p:oleObj>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Text Box 2"/>
          <p:cNvSpPr txBox="1">
            <a:spLocks noChangeArrowheads="1"/>
          </p:cNvSpPr>
          <p:nvPr/>
        </p:nvSpPr>
        <p:spPr bwMode="auto">
          <a:xfrm>
            <a:off x="2362200" y="457200"/>
            <a:ext cx="4419600" cy="579438"/>
          </a:xfrm>
          <a:prstGeom prst="rect">
            <a:avLst/>
          </a:prstGeom>
          <a:noFill/>
          <a:ln w="9525">
            <a:noFill/>
            <a:miter lim="800000"/>
            <a:headEnd/>
            <a:tailEnd/>
          </a:ln>
        </p:spPr>
        <p:txBody>
          <a:bodyPr>
            <a:spAutoFit/>
          </a:bodyPr>
          <a:lstStyle/>
          <a:p>
            <a:pPr algn="ctr" eaLnBrk="0" hangingPunct="0">
              <a:spcBef>
                <a:spcPct val="50000"/>
              </a:spcBef>
            </a:pPr>
            <a:r>
              <a:rPr lang="en-US" sz="3200"/>
              <a:t>Histogram for </a:t>
            </a:r>
            <a:r>
              <a:rPr lang="en-US" sz="3200" i="1"/>
              <a:t>z</a:t>
            </a:r>
            <a:endParaRPr lang="en-US" sz="3200"/>
          </a:p>
        </p:txBody>
      </p:sp>
      <p:pic>
        <p:nvPicPr>
          <p:cNvPr id="46084" name="Picture 4" descr="ch09_45a"/>
          <p:cNvPicPr>
            <a:picLocks noChangeAspect="1" noChangeArrowheads="1"/>
          </p:cNvPicPr>
          <p:nvPr/>
        </p:nvPicPr>
        <p:blipFill>
          <a:blip r:embed="rId2" cstate="print"/>
          <a:srcRect/>
          <a:stretch>
            <a:fillRect/>
          </a:stretch>
        </p:blipFill>
        <p:spPr bwMode="auto">
          <a:xfrm>
            <a:off x="914400" y="1176338"/>
            <a:ext cx="7239000" cy="5008562"/>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Text Box 3"/>
          <p:cNvSpPr txBox="1">
            <a:spLocks noChangeArrowheads="1"/>
          </p:cNvSpPr>
          <p:nvPr/>
        </p:nvSpPr>
        <p:spPr bwMode="auto">
          <a:xfrm>
            <a:off x="2362200" y="533400"/>
            <a:ext cx="4419600" cy="579438"/>
          </a:xfrm>
          <a:prstGeom prst="rect">
            <a:avLst/>
          </a:prstGeom>
          <a:noFill/>
          <a:ln w="9525">
            <a:noFill/>
            <a:miter lim="800000"/>
            <a:headEnd/>
            <a:tailEnd/>
          </a:ln>
        </p:spPr>
        <p:txBody>
          <a:bodyPr>
            <a:spAutoFit/>
          </a:bodyPr>
          <a:lstStyle/>
          <a:p>
            <a:pPr algn="ctr" eaLnBrk="0" hangingPunct="0">
              <a:spcBef>
                <a:spcPct val="50000"/>
              </a:spcBef>
            </a:pPr>
            <a:r>
              <a:rPr lang="en-US" sz="3200"/>
              <a:t>Histogram for </a:t>
            </a:r>
            <a:r>
              <a:rPr lang="en-US" sz="3200" i="1"/>
              <a:t>t</a:t>
            </a:r>
            <a:endParaRPr lang="en-US" sz="3200"/>
          </a:p>
        </p:txBody>
      </p:sp>
      <p:pic>
        <p:nvPicPr>
          <p:cNvPr id="47108" name="Picture 4" descr="ch09_46"/>
          <p:cNvPicPr>
            <a:picLocks noChangeAspect="1" noChangeArrowheads="1"/>
          </p:cNvPicPr>
          <p:nvPr/>
        </p:nvPicPr>
        <p:blipFill>
          <a:blip r:embed="rId2" cstate="print"/>
          <a:srcRect/>
          <a:stretch>
            <a:fillRect/>
          </a:stretch>
        </p:blipFill>
        <p:spPr bwMode="auto">
          <a:xfrm>
            <a:off x="1050925" y="1295400"/>
            <a:ext cx="7026275" cy="48815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1" name="Picture 4" descr="09_08_20con"/>
          <p:cNvPicPr>
            <a:picLocks noChangeAspect="1" noChangeArrowheads="1"/>
          </p:cNvPicPr>
          <p:nvPr/>
        </p:nvPicPr>
        <p:blipFill>
          <a:blip r:embed="rId2" cstate="print"/>
          <a:srcRect/>
          <a:stretch>
            <a:fillRect/>
          </a:stretch>
        </p:blipFill>
        <p:spPr bwMode="auto">
          <a:xfrm>
            <a:off x="1681163" y="560388"/>
            <a:ext cx="5786437" cy="58404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srcRect/>
          <a:stretch>
            <a:fillRect/>
          </a:stretch>
        </p:blipFill>
        <p:spPr bwMode="auto">
          <a:xfrm>
            <a:off x="990600" y="152400"/>
            <a:ext cx="7162800" cy="6336323"/>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Rectangle 2"/>
          <p:cNvSpPr>
            <a:spLocks noChangeArrowheads="1"/>
          </p:cNvSpPr>
          <p:nvPr/>
        </p:nvSpPr>
        <p:spPr bwMode="auto">
          <a:xfrm>
            <a:off x="457200" y="228600"/>
            <a:ext cx="8153400" cy="990600"/>
          </a:xfrm>
          <a:prstGeom prst="rect">
            <a:avLst/>
          </a:prstGeom>
          <a:noFill/>
          <a:ln w="9525" algn="ctr">
            <a:noFill/>
            <a:miter lim="800000"/>
            <a:headEnd/>
            <a:tailEnd/>
          </a:ln>
        </p:spPr>
        <p:txBody>
          <a:bodyPr anchor="ctr"/>
          <a:lstStyle/>
          <a:p>
            <a:pPr algn="ctr" eaLnBrk="0" hangingPunct="0"/>
            <a:r>
              <a:rPr lang="en-US" sz="3200" b="1">
                <a:solidFill>
                  <a:schemeClr val="accent2"/>
                </a:solidFill>
              </a:rPr>
              <a:t>Constructing a (1-</a:t>
            </a:r>
            <a:r>
              <a:rPr lang="en-US" sz="3200" b="1">
                <a:solidFill>
                  <a:schemeClr val="accent2"/>
                </a:solidFill>
                <a:sym typeface="Symbol" pitchFamily="82" charset="2"/>
              </a:rPr>
              <a:t>)100% Confidence         Interval for ,  Unknown</a:t>
            </a:r>
            <a:endParaRPr lang="en-US" sz="3200" b="1">
              <a:solidFill>
                <a:schemeClr val="accent2"/>
              </a:solidFill>
            </a:endParaRPr>
          </a:p>
        </p:txBody>
      </p:sp>
      <p:sp>
        <p:nvSpPr>
          <p:cNvPr id="14342" name="Rectangle 4"/>
          <p:cNvSpPr>
            <a:spLocks noGrp="1" noChangeArrowheads="1"/>
          </p:cNvSpPr>
          <p:nvPr>
            <p:ph type="body" idx="1"/>
          </p:nvPr>
        </p:nvSpPr>
        <p:spPr>
          <a:xfrm>
            <a:off x="457200" y="1524000"/>
            <a:ext cx="8229600" cy="4953000"/>
          </a:xfrm>
        </p:spPr>
        <p:txBody>
          <a:bodyPr/>
          <a:lstStyle/>
          <a:p>
            <a:pPr eaLnBrk="1" hangingPunct="1">
              <a:lnSpc>
                <a:spcPct val="90000"/>
              </a:lnSpc>
              <a:buFontTx/>
              <a:buNone/>
            </a:pPr>
            <a:r>
              <a:rPr lang="en-US" sz="2800" smtClean="0"/>
              <a:t>Suppose that a simple random sample of size </a:t>
            </a:r>
            <a:r>
              <a:rPr lang="en-US" sz="2800" i="1" smtClean="0"/>
              <a:t>n</a:t>
            </a:r>
            <a:r>
              <a:rPr lang="en-US" sz="2800" smtClean="0"/>
              <a:t> is taken from a population with unknown mean </a:t>
            </a:r>
            <a:r>
              <a:rPr lang="en-US" sz="2800" smtClean="0">
                <a:sym typeface="Symbol" pitchFamily="82" charset="2"/>
              </a:rPr>
              <a:t> and unknown standard deviation .  A (1-)100% confidence interval for  is given by</a:t>
            </a:r>
          </a:p>
          <a:p>
            <a:pPr eaLnBrk="1" hangingPunct="1">
              <a:lnSpc>
                <a:spcPct val="90000"/>
              </a:lnSpc>
              <a:buFontTx/>
              <a:buNone/>
            </a:pPr>
            <a:endParaRPr lang="en-US" sz="2800" smtClean="0">
              <a:sym typeface="Symbol" pitchFamily="82" charset="2"/>
            </a:endParaRPr>
          </a:p>
          <a:p>
            <a:pPr eaLnBrk="1" hangingPunct="1">
              <a:lnSpc>
                <a:spcPct val="90000"/>
              </a:lnSpc>
              <a:buFontTx/>
              <a:buNone/>
            </a:pPr>
            <a:r>
              <a:rPr lang="en-US" sz="2800" smtClean="0">
                <a:sym typeface="Symbol" pitchFamily="82" charset="2"/>
              </a:rPr>
              <a:t>	Lower				Upper</a:t>
            </a:r>
          </a:p>
          <a:p>
            <a:pPr eaLnBrk="1" hangingPunct="1">
              <a:lnSpc>
                <a:spcPct val="90000"/>
              </a:lnSpc>
              <a:buFontTx/>
              <a:buNone/>
            </a:pPr>
            <a:r>
              <a:rPr lang="en-US" sz="2800" smtClean="0">
                <a:sym typeface="Symbol" pitchFamily="82" charset="2"/>
              </a:rPr>
              <a:t>	bound:				bound:</a:t>
            </a:r>
          </a:p>
          <a:p>
            <a:pPr eaLnBrk="1" hangingPunct="1">
              <a:lnSpc>
                <a:spcPct val="110000"/>
              </a:lnSpc>
              <a:buFontTx/>
              <a:buNone/>
            </a:pPr>
            <a:endParaRPr lang="en-US" sz="2400" b="1" smtClean="0">
              <a:sym typeface="Symbol" pitchFamily="82" charset="2"/>
            </a:endParaRPr>
          </a:p>
          <a:p>
            <a:pPr eaLnBrk="1" hangingPunct="1">
              <a:lnSpc>
                <a:spcPct val="110000"/>
              </a:lnSpc>
              <a:buFontTx/>
              <a:buNone/>
            </a:pPr>
            <a:r>
              <a:rPr lang="en-US" sz="2400" b="1" smtClean="0">
                <a:sym typeface="Symbol" pitchFamily="82" charset="2"/>
              </a:rPr>
              <a:t>Note:  </a:t>
            </a:r>
            <a:r>
              <a:rPr lang="en-US" sz="2400" smtClean="0">
                <a:sym typeface="Symbol" pitchFamily="82" charset="2"/>
              </a:rPr>
              <a:t>The interval is exact when the population is normally distributed.  It is approximately correct for nonnormal populations, provided that </a:t>
            </a:r>
            <a:r>
              <a:rPr lang="en-US" sz="2400" i="1" smtClean="0">
                <a:sym typeface="Symbol" pitchFamily="82" charset="2"/>
              </a:rPr>
              <a:t>n</a:t>
            </a:r>
            <a:r>
              <a:rPr lang="en-US" sz="2400" smtClean="0">
                <a:sym typeface="Symbol" pitchFamily="82" charset="2"/>
              </a:rPr>
              <a:t> is large enough.</a:t>
            </a:r>
          </a:p>
        </p:txBody>
      </p:sp>
      <p:graphicFrame>
        <p:nvGraphicFramePr>
          <p:cNvPr id="14338" name="Object 5"/>
          <p:cNvGraphicFramePr>
            <a:graphicFrameLocks noChangeAspect="1"/>
          </p:cNvGraphicFramePr>
          <p:nvPr/>
        </p:nvGraphicFramePr>
        <p:xfrm>
          <a:off x="2057400" y="3533775"/>
          <a:ext cx="2895600" cy="1143000"/>
        </p:xfrm>
        <a:graphic>
          <a:graphicData uri="http://schemas.openxmlformats.org/presentationml/2006/ole">
            <p:oleObj spid="_x0000_s6146" name="Equation" r:id="rId3" imgW="1028700" imgH="406400" progId="Equation.3">
              <p:embed/>
            </p:oleObj>
          </a:graphicData>
        </a:graphic>
      </p:graphicFrame>
      <p:graphicFrame>
        <p:nvGraphicFramePr>
          <p:cNvPr id="14339" name="Object 6"/>
          <p:cNvGraphicFramePr>
            <a:graphicFrameLocks noChangeAspect="1"/>
          </p:cNvGraphicFramePr>
          <p:nvPr/>
        </p:nvGraphicFramePr>
        <p:xfrm>
          <a:off x="6096000" y="3533775"/>
          <a:ext cx="3033713" cy="1182688"/>
        </p:xfrm>
        <a:graphic>
          <a:graphicData uri="http://schemas.openxmlformats.org/presentationml/2006/ole">
            <p:oleObj spid="_x0000_s6147" name="Equation" r:id="rId4" imgW="1041400" imgH="406400" progId="Equation.3">
              <p:embed/>
            </p:oleObj>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2"/>
          <p:cNvSpPr>
            <a:spLocks noChangeArrowheads="1"/>
          </p:cNvSpPr>
          <p:nvPr/>
        </p:nvSpPr>
        <p:spPr bwMode="auto">
          <a:xfrm>
            <a:off x="304800" y="304800"/>
            <a:ext cx="8537575" cy="914400"/>
          </a:xfrm>
          <a:prstGeom prst="rect">
            <a:avLst/>
          </a:prstGeom>
          <a:noFill/>
          <a:ln w="9525" algn="ctr">
            <a:noFill/>
            <a:miter lim="800000"/>
            <a:headEnd/>
            <a:tailEnd/>
          </a:ln>
        </p:spPr>
        <p:txBody>
          <a:bodyPr wrap="none" anchor="ctr"/>
          <a:lstStyle/>
          <a:p>
            <a:pPr algn="ctr" eaLnBrk="0" hangingPunct="0"/>
            <a:endParaRPr lang="en-US" sz="2400"/>
          </a:p>
        </p:txBody>
      </p:sp>
      <p:sp>
        <p:nvSpPr>
          <p:cNvPr id="54276" name="Text Box 3"/>
          <p:cNvSpPr txBox="1">
            <a:spLocks noChangeArrowheads="1"/>
          </p:cNvSpPr>
          <p:nvPr/>
        </p:nvSpPr>
        <p:spPr bwMode="auto">
          <a:xfrm>
            <a:off x="304800" y="381000"/>
            <a:ext cx="8305800" cy="5539978"/>
          </a:xfrm>
          <a:prstGeom prst="rect">
            <a:avLst/>
          </a:prstGeom>
          <a:noFill/>
          <a:ln w="9525">
            <a:noFill/>
            <a:miter lim="800000"/>
            <a:headEnd/>
            <a:tailEnd/>
          </a:ln>
        </p:spPr>
        <p:txBody>
          <a:bodyPr>
            <a:spAutoFit/>
          </a:bodyPr>
          <a:lstStyle/>
          <a:p>
            <a:pPr eaLnBrk="0" hangingPunct="0">
              <a:spcBef>
                <a:spcPct val="50000"/>
              </a:spcBef>
            </a:pPr>
            <a:r>
              <a:rPr lang="en-US" sz="2400" i="1" dirty="0" smtClean="0"/>
              <a:t>Constructing </a:t>
            </a:r>
            <a:r>
              <a:rPr lang="en-US" sz="2400" i="1" dirty="0"/>
              <a:t>a Confidence  Interval </a:t>
            </a:r>
            <a:r>
              <a:rPr lang="en-US" sz="2400" i="1" dirty="0" smtClean="0"/>
              <a:t> </a:t>
            </a:r>
            <a:r>
              <a:rPr lang="en-US" sz="2400" i="1" dirty="0"/>
              <a:t>about a Population Mean</a:t>
            </a:r>
          </a:p>
          <a:p>
            <a:pPr eaLnBrk="0" hangingPunct="0">
              <a:spcBef>
                <a:spcPct val="50000"/>
              </a:spcBef>
            </a:pPr>
            <a:endParaRPr lang="en-US" sz="2400" i="1" dirty="0"/>
          </a:p>
          <a:p>
            <a:pPr eaLnBrk="0" hangingPunct="0">
              <a:spcBef>
                <a:spcPct val="50000"/>
              </a:spcBef>
            </a:pPr>
            <a:r>
              <a:rPr lang="en-US" sz="2800" dirty="0">
                <a:latin typeface="Times New Roman" pitchFamily="18" charset="0"/>
              </a:rPr>
              <a:t>The pasteurization process reduces the amount of bacteria found in dairy products, such as milk.  The following data represent the counts of bacteria in pasteurized milk (in CFU/</a:t>
            </a:r>
            <a:r>
              <a:rPr lang="en-US" sz="2800" dirty="0" err="1">
                <a:latin typeface="Times New Roman" pitchFamily="18" charset="0"/>
              </a:rPr>
              <a:t>mL</a:t>
            </a:r>
            <a:r>
              <a:rPr lang="en-US" sz="2800" dirty="0">
                <a:latin typeface="Times New Roman" pitchFamily="18" charset="0"/>
              </a:rPr>
              <a:t>) for a random sample of 12 pasteurized glasses of milk.  Data courtesy of Dr. Michael Lee, Professor, Joliet Junior College.</a:t>
            </a:r>
          </a:p>
          <a:p>
            <a:pPr eaLnBrk="0" hangingPunct="0">
              <a:spcBef>
                <a:spcPct val="50000"/>
              </a:spcBef>
            </a:pPr>
            <a:endParaRPr lang="en-US" sz="2800" dirty="0">
              <a:latin typeface="Times New Roman" pitchFamily="18" charset="0"/>
            </a:endParaRPr>
          </a:p>
          <a:p>
            <a:pPr eaLnBrk="0" hangingPunct="0">
              <a:spcBef>
                <a:spcPct val="50000"/>
              </a:spcBef>
            </a:pPr>
            <a:r>
              <a:rPr lang="en-US" sz="2800" dirty="0">
                <a:latin typeface="Times New Roman" pitchFamily="18" charset="0"/>
              </a:rPr>
              <a:t>Construct a 95% confidence interval for the bacteria count.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1"/>
          <p:cNvSpPr>
            <a:spLocks noGrp="1"/>
          </p:cNvSpPr>
          <p:nvPr>
            <p:ph type="sldNum" sz="quarter" idx="10"/>
          </p:nvPr>
        </p:nvSpPr>
        <p:spPr>
          <a:noFill/>
        </p:spPr>
        <p:txBody>
          <a:bodyPr/>
          <a:lstStyle/>
          <a:p>
            <a:r>
              <a:rPr lang="en-US" smtClean="0"/>
              <a:t>9-</a:t>
            </a:r>
            <a:fld id="{24981BBB-AED0-4B2D-A4E1-FC5B7E1CB22B}" type="slidenum">
              <a:rPr lang="en-US" smtClean="0"/>
              <a:pPr/>
              <a:t>22</a:t>
            </a:fld>
            <a:endParaRPr lang="en-US" smtClean="0"/>
          </a:p>
        </p:txBody>
      </p:sp>
      <p:sp>
        <p:nvSpPr>
          <p:cNvPr id="55299" name="Text Box 2"/>
          <p:cNvSpPr txBox="1">
            <a:spLocks noChangeArrowheads="1"/>
          </p:cNvSpPr>
          <p:nvPr/>
        </p:nvSpPr>
        <p:spPr bwMode="auto">
          <a:xfrm>
            <a:off x="1219200" y="5730875"/>
            <a:ext cx="7086600" cy="822325"/>
          </a:xfrm>
          <a:prstGeom prst="rect">
            <a:avLst/>
          </a:prstGeom>
          <a:noFill/>
          <a:ln w="9525">
            <a:noFill/>
            <a:miter lim="800000"/>
            <a:headEnd/>
            <a:tailEnd/>
          </a:ln>
        </p:spPr>
        <p:txBody>
          <a:bodyPr>
            <a:spAutoFit/>
          </a:bodyPr>
          <a:lstStyle/>
          <a:p>
            <a:pPr eaLnBrk="0" hangingPunct="0">
              <a:spcBef>
                <a:spcPct val="50000"/>
              </a:spcBef>
            </a:pPr>
            <a:r>
              <a:rPr lang="en-US" sz="2400">
                <a:latin typeface="Times New Roman" pitchFamily="18" charset="0"/>
              </a:rPr>
              <a:t>NOTE: Each observation is in tens of thousand.         So, 9.06 represents 9.06 x 10</a:t>
            </a:r>
            <a:r>
              <a:rPr lang="en-US" sz="2400" baseline="30000">
                <a:latin typeface="Times New Roman" pitchFamily="18" charset="0"/>
              </a:rPr>
              <a:t>4</a:t>
            </a:r>
            <a:r>
              <a:rPr lang="en-US" sz="2400">
                <a:latin typeface="Times New Roman" pitchFamily="18" charset="0"/>
              </a:rPr>
              <a:t>.</a:t>
            </a:r>
          </a:p>
        </p:txBody>
      </p:sp>
      <p:pic>
        <p:nvPicPr>
          <p:cNvPr id="55300" name="Picture 3"/>
          <p:cNvPicPr>
            <a:picLocks noChangeAspect="1" noChangeArrowheads="1"/>
          </p:cNvPicPr>
          <p:nvPr/>
        </p:nvPicPr>
        <p:blipFill>
          <a:blip r:embed="rId2" cstate="print"/>
          <a:srcRect/>
          <a:stretch>
            <a:fillRect/>
          </a:stretch>
        </p:blipFill>
        <p:spPr bwMode="auto">
          <a:xfrm>
            <a:off x="3033713" y="438150"/>
            <a:ext cx="3086100" cy="5372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362" name="Object 3"/>
          <p:cNvGraphicFramePr>
            <a:graphicFrameLocks noChangeAspect="1"/>
          </p:cNvGraphicFramePr>
          <p:nvPr/>
        </p:nvGraphicFramePr>
        <p:xfrm>
          <a:off x="762000" y="1143000"/>
          <a:ext cx="3359150" cy="361950"/>
        </p:xfrm>
        <a:graphic>
          <a:graphicData uri="http://schemas.openxmlformats.org/presentationml/2006/ole">
            <p:oleObj spid="_x0000_s7170" name="Equation" r:id="rId3" imgW="1295400" imgH="139700" progId="Equation.3">
              <p:embed/>
            </p:oleObj>
          </a:graphicData>
        </a:graphic>
      </p:graphicFrame>
      <p:sp>
        <p:nvSpPr>
          <p:cNvPr id="15367" name="Rectangle 4"/>
          <p:cNvSpPr>
            <a:spLocks noChangeArrowheads="1"/>
          </p:cNvSpPr>
          <p:nvPr/>
        </p:nvSpPr>
        <p:spPr bwMode="auto">
          <a:xfrm>
            <a:off x="685800" y="2590800"/>
            <a:ext cx="7489825" cy="3508375"/>
          </a:xfrm>
          <a:prstGeom prst="rect">
            <a:avLst/>
          </a:prstGeom>
          <a:noFill/>
          <a:ln w="9525">
            <a:noFill/>
            <a:miter lim="800000"/>
            <a:headEnd/>
            <a:tailEnd/>
          </a:ln>
        </p:spPr>
        <p:txBody>
          <a:bodyPr wrap="none">
            <a:spAutoFit/>
          </a:bodyPr>
          <a:lstStyle/>
          <a:p>
            <a:r>
              <a:rPr lang="en-US" sz="2800">
                <a:latin typeface="Times New Roman" pitchFamily="18" charset="0"/>
              </a:rPr>
              <a:t>Lower				</a:t>
            </a:r>
          </a:p>
          <a:p>
            <a:r>
              <a:rPr lang="en-US" sz="2800">
                <a:latin typeface="Times New Roman" pitchFamily="18" charset="0"/>
              </a:rPr>
              <a:t>bound:				</a:t>
            </a:r>
          </a:p>
          <a:p>
            <a:endParaRPr lang="en-US" sz="2800">
              <a:latin typeface="Times New Roman" pitchFamily="18" charset="0"/>
            </a:endParaRPr>
          </a:p>
          <a:p>
            <a:r>
              <a:rPr lang="en-US" sz="2800">
                <a:latin typeface="Times New Roman" pitchFamily="18" charset="0"/>
              </a:rPr>
              <a:t>Upper</a:t>
            </a:r>
          </a:p>
          <a:p>
            <a:r>
              <a:rPr lang="en-US" sz="2800">
                <a:latin typeface="Times New Roman" pitchFamily="18" charset="0"/>
              </a:rPr>
              <a:t>bound:</a:t>
            </a:r>
          </a:p>
          <a:p>
            <a:endParaRPr lang="en-US" sz="2800">
              <a:latin typeface="Times New Roman" pitchFamily="18" charset="0"/>
            </a:endParaRPr>
          </a:p>
          <a:p>
            <a:r>
              <a:rPr lang="en-US" sz="2800">
                <a:latin typeface="Times New Roman" pitchFamily="18" charset="0"/>
              </a:rPr>
              <a:t>The 95% confidence interval for the mean bacteria </a:t>
            </a:r>
          </a:p>
          <a:p>
            <a:r>
              <a:rPr lang="en-US" sz="2800">
                <a:latin typeface="Times New Roman" pitchFamily="18" charset="0"/>
              </a:rPr>
              <a:t>count in pasteurized milk is </a:t>
            </a:r>
            <a:r>
              <a:rPr lang="en-US" sz="2800">
                <a:solidFill>
                  <a:schemeClr val="accent2"/>
                </a:solidFill>
                <a:latin typeface="Times New Roman" pitchFamily="18" charset="0"/>
              </a:rPr>
              <a:t>(3.52, 9.30).</a:t>
            </a:r>
          </a:p>
        </p:txBody>
      </p:sp>
      <p:sp>
        <p:nvSpPr>
          <p:cNvPr id="15368" name="Rectangle 5"/>
          <p:cNvSpPr>
            <a:spLocks noGrp="1" noChangeArrowheads="1"/>
          </p:cNvSpPr>
          <p:nvPr>
            <p:ph type="title"/>
          </p:nvPr>
        </p:nvSpPr>
        <p:spPr/>
        <p:txBody>
          <a:bodyPr/>
          <a:lstStyle/>
          <a:p>
            <a:pPr eaLnBrk="1" hangingPunct="1"/>
            <a:r>
              <a:rPr lang="en-US" smtClean="0"/>
              <a:t> </a:t>
            </a:r>
          </a:p>
        </p:txBody>
      </p:sp>
      <p:sp>
        <p:nvSpPr>
          <p:cNvPr id="15369" name="Rectangle 6"/>
          <p:cNvSpPr>
            <a:spLocks noGrp="1" noChangeArrowheads="1"/>
          </p:cNvSpPr>
          <p:nvPr>
            <p:ph type="body" idx="1"/>
          </p:nvPr>
        </p:nvSpPr>
        <p:spPr>
          <a:xfrm>
            <a:off x="457200" y="1066800"/>
            <a:ext cx="8229600" cy="4983163"/>
          </a:xfrm>
        </p:spPr>
        <p:txBody>
          <a:bodyPr/>
          <a:lstStyle/>
          <a:p>
            <a:pPr eaLnBrk="1" hangingPunct="1"/>
            <a:r>
              <a:rPr lang="en-US" smtClean="0"/>
              <a:t> </a:t>
            </a:r>
          </a:p>
          <a:p>
            <a:pPr eaLnBrk="1" hangingPunct="1"/>
            <a:r>
              <a:rPr lang="en-US" smtClean="0"/>
              <a:t> </a:t>
            </a:r>
          </a:p>
        </p:txBody>
      </p:sp>
      <p:graphicFrame>
        <p:nvGraphicFramePr>
          <p:cNvPr id="15363" name="Object 7"/>
          <p:cNvGraphicFramePr>
            <a:graphicFrameLocks noChangeAspect="1"/>
          </p:cNvGraphicFramePr>
          <p:nvPr/>
        </p:nvGraphicFramePr>
        <p:xfrm>
          <a:off x="762000" y="1738313"/>
          <a:ext cx="5165725" cy="776287"/>
        </p:xfrm>
        <a:graphic>
          <a:graphicData uri="http://schemas.openxmlformats.org/presentationml/2006/ole">
            <p:oleObj spid="_x0000_s7171" name="Equation" r:id="rId4" imgW="2032000" imgH="304800" progId="Equation.3">
              <p:embed/>
            </p:oleObj>
          </a:graphicData>
        </a:graphic>
      </p:graphicFrame>
      <p:graphicFrame>
        <p:nvGraphicFramePr>
          <p:cNvPr id="15364" name="Object 8"/>
          <p:cNvGraphicFramePr>
            <a:graphicFrameLocks noChangeAspect="1"/>
          </p:cNvGraphicFramePr>
          <p:nvPr/>
        </p:nvGraphicFramePr>
        <p:xfrm>
          <a:off x="2133600" y="2738438"/>
          <a:ext cx="3429000" cy="842962"/>
        </p:xfrm>
        <a:graphic>
          <a:graphicData uri="http://schemas.openxmlformats.org/presentationml/2006/ole">
            <p:oleObj spid="_x0000_s7172" name="Equation" r:id="rId5" imgW="1549400" imgH="381000" progId="Equation.3">
              <p:embed/>
            </p:oleObj>
          </a:graphicData>
        </a:graphic>
      </p:graphicFrame>
      <p:graphicFrame>
        <p:nvGraphicFramePr>
          <p:cNvPr id="15365" name="Object 9"/>
          <p:cNvGraphicFramePr>
            <a:graphicFrameLocks noChangeAspect="1"/>
          </p:cNvGraphicFramePr>
          <p:nvPr/>
        </p:nvGraphicFramePr>
        <p:xfrm>
          <a:off x="2133600" y="3957638"/>
          <a:ext cx="3429000" cy="842962"/>
        </p:xfrm>
        <a:graphic>
          <a:graphicData uri="http://schemas.openxmlformats.org/presentationml/2006/ole">
            <p:oleObj spid="_x0000_s7173" name="Equation" r:id="rId6" imgW="1549400" imgH="381000" progId="Equation.3">
              <p:embed/>
            </p:oleObj>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Number Placeholder 3"/>
          <p:cNvSpPr>
            <a:spLocks noGrp="1"/>
          </p:cNvSpPr>
          <p:nvPr>
            <p:ph type="sldNum" sz="quarter" idx="10"/>
          </p:nvPr>
        </p:nvSpPr>
        <p:spPr>
          <a:noFill/>
        </p:spPr>
        <p:txBody>
          <a:bodyPr/>
          <a:lstStyle/>
          <a:p>
            <a:r>
              <a:rPr lang="en-US" smtClean="0"/>
              <a:t>9-</a:t>
            </a:r>
            <a:fld id="{002A8304-5B00-4027-A26F-61D044CEE910}" type="slidenum">
              <a:rPr lang="en-US" smtClean="0"/>
              <a:pPr/>
              <a:t>24</a:t>
            </a:fld>
            <a:endParaRPr lang="en-US" smtClean="0"/>
          </a:p>
        </p:txBody>
      </p:sp>
      <p:pic>
        <p:nvPicPr>
          <p:cNvPr id="56323" name="Picture 3" descr="Border"/>
          <p:cNvPicPr>
            <a:picLocks noChangeAspect="1" noChangeArrowheads="1"/>
          </p:cNvPicPr>
          <p:nvPr/>
        </p:nvPicPr>
        <p:blipFill>
          <a:blip r:embed="rId2" cstate="print"/>
          <a:srcRect/>
          <a:stretch>
            <a:fillRect/>
          </a:stretch>
        </p:blipFill>
        <p:spPr bwMode="auto">
          <a:xfrm>
            <a:off x="1295400" y="533400"/>
            <a:ext cx="542925" cy="342900"/>
          </a:xfrm>
          <a:prstGeom prst="rect">
            <a:avLst/>
          </a:prstGeom>
          <a:noFill/>
          <a:ln w="9525">
            <a:noFill/>
            <a:miter lim="800000"/>
            <a:headEnd/>
            <a:tailEnd/>
          </a:ln>
        </p:spPr>
      </p:pic>
      <p:pic>
        <p:nvPicPr>
          <p:cNvPr id="56324" name="Picture 4" descr="Border"/>
          <p:cNvPicPr>
            <a:picLocks noChangeAspect="1" noChangeArrowheads="1"/>
          </p:cNvPicPr>
          <p:nvPr/>
        </p:nvPicPr>
        <p:blipFill>
          <a:blip r:embed="rId2" cstate="print"/>
          <a:srcRect/>
          <a:stretch>
            <a:fillRect/>
          </a:stretch>
        </p:blipFill>
        <p:spPr bwMode="auto">
          <a:xfrm>
            <a:off x="762000" y="533400"/>
            <a:ext cx="542925" cy="342900"/>
          </a:xfrm>
          <a:prstGeom prst="rect">
            <a:avLst/>
          </a:prstGeom>
          <a:noFill/>
          <a:ln w="9525">
            <a:noFill/>
            <a:miter lim="800000"/>
            <a:headEnd/>
            <a:tailEnd/>
          </a:ln>
        </p:spPr>
      </p:pic>
      <p:pic>
        <p:nvPicPr>
          <p:cNvPr id="56325" name="Picture 5" descr="Border"/>
          <p:cNvPicPr>
            <a:picLocks noChangeAspect="1" noChangeArrowheads="1"/>
          </p:cNvPicPr>
          <p:nvPr/>
        </p:nvPicPr>
        <p:blipFill>
          <a:blip r:embed="rId3" cstate="print"/>
          <a:srcRect/>
          <a:stretch>
            <a:fillRect/>
          </a:stretch>
        </p:blipFill>
        <p:spPr bwMode="auto">
          <a:xfrm>
            <a:off x="1828800" y="533400"/>
            <a:ext cx="542925" cy="342900"/>
          </a:xfrm>
          <a:prstGeom prst="rect">
            <a:avLst/>
          </a:prstGeom>
          <a:noFill/>
          <a:ln w="9525">
            <a:noFill/>
            <a:miter lim="800000"/>
            <a:headEnd/>
            <a:tailEnd/>
          </a:ln>
        </p:spPr>
      </p:pic>
      <p:pic>
        <p:nvPicPr>
          <p:cNvPr id="56326" name="Picture 2" descr="Border"/>
          <p:cNvPicPr>
            <a:picLocks noChangeAspect="1" noChangeArrowheads="1"/>
          </p:cNvPicPr>
          <p:nvPr/>
        </p:nvPicPr>
        <p:blipFill>
          <a:blip r:embed="rId4" cstate="print"/>
          <a:srcRect/>
          <a:stretch>
            <a:fillRect/>
          </a:stretch>
        </p:blipFill>
        <p:spPr bwMode="auto">
          <a:xfrm>
            <a:off x="228600" y="533400"/>
            <a:ext cx="542925" cy="342900"/>
          </a:xfrm>
          <a:prstGeom prst="rect">
            <a:avLst/>
          </a:prstGeom>
          <a:noFill/>
          <a:ln w="9525">
            <a:noFill/>
            <a:miter lim="800000"/>
            <a:headEnd/>
            <a:tailEnd/>
          </a:ln>
        </p:spPr>
      </p:pic>
      <p:pic>
        <p:nvPicPr>
          <p:cNvPr id="56327" name="Picture 6"/>
          <p:cNvPicPr>
            <a:picLocks noChangeAspect="1" noChangeArrowheads="1"/>
          </p:cNvPicPr>
          <p:nvPr/>
        </p:nvPicPr>
        <p:blipFill>
          <a:blip r:embed="rId5" cstate="print"/>
          <a:srcRect/>
          <a:stretch>
            <a:fillRect/>
          </a:stretch>
        </p:blipFill>
        <p:spPr bwMode="auto">
          <a:xfrm>
            <a:off x="3124200" y="1295400"/>
            <a:ext cx="2589213" cy="1752600"/>
          </a:xfrm>
          <a:prstGeom prst="rect">
            <a:avLst/>
          </a:prstGeom>
          <a:noFill/>
          <a:ln w="9525">
            <a:noFill/>
            <a:miter lim="800000"/>
            <a:headEnd/>
            <a:tailEnd/>
          </a:ln>
        </p:spPr>
      </p:pic>
      <p:pic>
        <p:nvPicPr>
          <p:cNvPr id="56328" name="Picture 7"/>
          <p:cNvPicPr>
            <a:picLocks noChangeAspect="1" noChangeArrowheads="1"/>
          </p:cNvPicPr>
          <p:nvPr/>
        </p:nvPicPr>
        <p:blipFill>
          <a:blip r:embed="rId6" cstate="print"/>
          <a:srcRect/>
          <a:stretch>
            <a:fillRect/>
          </a:stretch>
        </p:blipFill>
        <p:spPr bwMode="auto">
          <a:xfrm>
            <a:off x="228600" y="1295400"/>
            <a:ext cx="2589213" cy="1752600"/>
          </a:xfrm>
          <a:prstGeom prst="rect">
            <a:avLst/>
          </a:prstGeom>
          <a:noFill/>
          <a:ln w="9525">
            <a:noFill/>
            <a:miter lim="800000"/>
            <a:headEnd/>
            <a:tailEnd/>
          </a:ln>
        </p:spPr>
      </p:pic>
      <p:pic>
        <p:nvPicPr>
          <p:cNvPr id="56329" name="Picture 8"/>
          <p:cNvPicPr>
            <a:picLocks noChangeAspect="1" noChangeArrowheads="1"/>
          </p:cNvPicPr>
          <p:nvPr/>
        </p:nvPicPr>
        <p:blipFill>
          <a:blip r:embed="rId7" cstate="print"/>
          <a:srcRect/>
          <a:stretch>
            <a:fillRect/>
          </a:stretch>
        </p:blipFill>
        <p:spPr bwMode="auto">
          <a:xfrm>
            <a:off x="228600" y="3352800"/>
            <a:ext cx="3040063" cy="2057400"/>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228600"/>
            <a:ext cx="8534400" cy="584775"/>
          </a:xfrm>
          <a:prstGeom prst="rect">
            <a:avLst/>
          </a:prstGeom>
        </p:spPr>
        <p:txBody>
          <a:bodyPr wrap="square">
            <a:spAutoFit/>
          </a:bodyPr>
          <a:lstStyle/>
          <a:p>
            <a:r>
              <a:rPr lang="en-US" sz="3200" b="1" dirty="0" smtClean="0"/>
              <a:t>Confidence  Intervals for a Population Proportion</a:t>
            </a:r>
          </a:p>
        </p:txBody>
      </p:sp>
      <p:sp>
        <p:nvSpPr>
          <p:cNvPr id="5" name="Rectangle 2"/>
          <p:cNvSpPr txBox="1">
            <a:spLocks noChangeArrowheads="1"/>
          </p:cNvSpPr>
          <p:nvPr/>
        </p:nvSpPr>
        <p:spPr>
          <a:xfrm>
            <a:off x="457200" y="1219200"/>
            <a:ext cx="8229600" cy="5105400"/>
          </a:xfrm>
          <a:prstGeom prst="rect">
            <a:avLst/>
          </a:prstGeom>
        </p:spPr>
        <p:txBody>
          <a:bodyPr vert="horz" lIns="91440" tIns="45720" rIns="91440" bIns="45720" rtlCol="0">
            <a:normAutofit/>
          </a:bodyPr>
          <a:lstStyle/>
          <a:p>
            <a:pPr marR="0" lvl="0" indent="-342900" algn="l" defTabSz="914400" rtl="0" eaLnBrk="1" fontAlgn="auto" latinLnBrk="0" hangingPunct="1">
              <a:lnSpc>
                <a:spcPct val="120000"/>
              </a:lnSpc>
              <a:spcAft>
                <a:spcPts val="0"/>
              </a:spcAft>
              <a:buClrTx/>
              <a:buSzTx/>
              <a:buFontTx/>
              <a:buNone/>
              <a:tabLst/>
              <a:defRPr/>
            </a:pPr>
            <a:r>
              <a:rPr kumimoji="0" lang="en-US" sz="3600" b="0" i="0" u="none" strike="noStrike" kern="1200" cap="none" spc="0" normalizeH="0" baseline="0" noProof="0" dirty="0" smtClean="0">
                <a:ln>
                  <a:noFill/>
                </a:ln>
                <a:solidFill>
                  <a:schemeClr val="tx1"/>
                </a:solidFill>
                <a:effectLst/>
                <a:uLnTx/>
                <a:uFillTx/>
                <a:latin typeface="+mn-lt"/>
                <a:ea typeface="+mn-ea"/>
                <a:cs typeface="+mn-cs"/>
              </a:rPr>
              <a:t>A point estimate is an unbiased estimator of the parameter.  The point estimate for the population proportion is           where </a:t>
            </a:r>
            <a:r>
              <a:rPr kumimoji="0" lang="en-US" sz="3600" b="0" i="1" u="none" strike="noStrike" kern="1200" cap="none" spc="0" normalizeH="0" baseline="0" noProof="0" dirty="0" smtClean="0">
                <a:ln>
                  <a:noFill/>
                </a:ln>
                <a:solidFill>
                  <a:schemeClr val="tx1"/>
                </a:solidFill>
                <a:effectLst/>
                <a:uLnTx/>
                <a:uFillTx/>
                <a:latin typeface="+mn-lt"/>
                <a:ea typeface="+mn-ea"/>
                <a:cs typeface="+mn-cs"/>
              </a:rPr>
              <a:t>x</a:t>
            </a:r>
            <a:r>
              <a:rPr kumimoji="0" lang="en-US" sz="3600" b="0" i="0" u="none" strike="noStrike" kern="1200" cap="none" spc="0" normalizeH="0" baseline="0" noProof="0" dirty="0" smtClean="0">
                <a:ln>
                  <a:noFill/>
                </a:ln>
                <a:solidFill>
                  <a:schemeClr val="tx1"/>
                </a:solidFill>
                <a:effectLst/>
                <a:uLnTx/>
                <a:uFillTx/>
                <a:latin typeface="+mn-lt"/>
                <a:ea typeface="+mn-ea"/>
                <a:cs typeface="+mn-cs"/>
              </a:rPr>
              <a:t> is the number of individuals in the sample with the specified characteristic and </a:t>
            </a:r>
            <a:r>
              <a:rPr kumimoji="0" lang="en-US" sz="3600" b="0" i="1" u="none" strike="noStrike" kern="1200" cap="none" spc="0" normalizeH="0" baseline="0" noProof="0" dirty="0" smtClean="0">
                <a:ln>
                  <a:noFill/>
                </a:ln>
                <a:solidFill>
                  <a:schemeClr val="tx1"/>
                </a:solidFill>
                <a:effectLst/>
                <a:uLnTx/>
                <a:uFillTx/>
                <a:latin typeface="+mn-lt"/>
                <a:ea typeface="+mn-ea"/>
                <a:cs typeface="+mn-cs"/>
              </a:rPr>
              <a:t>n</a:t>
            </a:r>
            <a:r>
              <a:rPr kumimoji="0" lang="en-US" sz="3600" b="0" i="0" u="none" strike="noStrike" kern="1200" cap="none" spc="0" normalizeH="0" baseline="0" noProof="0" dirty="0" smtClean="0">
                <a:ln>
                  <a:noFill/>
                </a:ln>
                <a:solidFill>
                  <a:schemeClr val="tx1"/>
                </a:solidFill>
                <a:effectLst/>
                <a:uLnTx/>
                <a:uFillTx/>
                <a:latin typeface="+mn-lt"/>
                <a:ea typeface="+mn-ea"/>
                <a:cs typeface="+mn-cs"/>
              </a:rPr>
              <a:t> is the sample size.</a:t>
            </a:r>
          </a:p>
        </p:txBody>
      </p:sp>
      <p:graphicFrame>
        <p:nvGraphicFramePr>
          <p:cNvPr id="8194" name="Object 3"/>
          <p:cNvGraphicFramePr>
            <a:graphicFrameLocks noChangeAspect="1"/>
          </p:cNvGraphicFramePr>
          <p:nvPr/>
        </p:nvGraphicFramePr>
        <p:xfrm>
          <a:off x="5867400" y="2438400"/>
          <a:ext cx="914400" cy="884237"/>
        </p:xfrm>
        <a:graphic>
          <a:graphicData uri="http://schemas.openxmlformats.org/presentationml/2006/ole">
            <p:oleObj spid="_x0000_s8194" name="Equation" r:id="rId3" imgW="381000" imgH="368300" progId="Equation.3">
              <p:embed/>
            </p:oleObj>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8" name="Slide Number Placeholder 3"/>
          <p:cNvSpPr>
            <a:spLocks noGrp="1"/>
          </p:cNvSpPr>
          <p:nvPr>
            <p:ph type="sldNum" sz="quarter" idx="10"/>
          </p:nvPr>
        </p:nvSpPr>
        <p:spPr>
          <a:noFill/>
        </p:spPr>
        <p:txBody>
          <a:bodyPr/>
          <a:lstStyle/>
          <a:p>
            <a:r>
              <a:rPr lang="en-US" smtClean="0"/>
              <a:t>9-</a:t>
            </a:r>
            <a:fld id="{FA40D34A-BE81-4CBF-92C9-6240EA08A20F}" type="slidenum">
              <a:rPr lang="en-US" smtClean="0"/>
              <a:pPr/>
              <a:t>26</a:t>
            </a:fld>
            <a:endParaRPr lang="en-US" smtClean="0"/>
          </a:p>
        </p:txBody>
      </p:sp>
      <p:sp>
        <p:nvSpPr>
          <p:cNvPr id="18439" name="Rectangle 2"/>
          <p:cNvSpPr>
            <a:spLocks noGrp="1" noChangeArrowheads="1"/>
          </p:cNvSpPr>
          <p:nvPr>
            <p:ph type="body" idx="1"/>
          </p:nvPr>
        </p:nvSpPr>
        <p:spPr>
          <a:xfrm>
            <a:off x="457200" y="1295400"/>
            <a:ext cx="8458200" cy="4754563"/>
          </a:xfrm>
        </p:spPr>
        <p:txBody>
          <a:bodyPr/>
          <a:lstStyle/>
          <a:p>
            <a:pPr marL="0" eaLnBrk="1" hangingPunct="1">
              <a:lnSpc>
                <a:spcPct val="140000"/>
              </a:lnSpc>
              <a:spcBef>
                <a:spcPts val="0"/>
              </a:spcBef>
              <a:buFontTx/>
              <a:buNone/>
            </a:pPr>
            <a:r>
              <a:rPr lang="en-US" dirty="0" smtClean="0"/>
              <a:t>For a simple random sample of size </a:t>
            </a:r>
            <a:r>
              <a:rPr lang="en-US" i="1" dirty="0" smtClean="0"/>
              <a:t>n</a:t>
            </a:r>
            <a:r>
              <a:rPr lang="en-US" dirty="0" smtClean="0"/>
              <a:t>, the sampling distribution of      is approximately normal with mean            and standard deviation                                      </a:t>
            </a:r>
            <a:endParaRPr lang="en-US" sz="2800" dirty="0" smtClean="0"/>
          </a:p>
          <a:p>
            <a:pPr marL="0" eaLnBrk="1" hangingPunct="1">
              <a:lnSpc>
                <a:spcPct val="120000"/>
              </a:lnSpc>
              <a:spcBef>
                <a:spcPts val="0"/>
              </a:spcBef>
              <a:buFontTx/>
              <a:buNone/>
            </a:pPr>
            <a:endParaRPr lang="en-US" sz="2800" dirty="0" smtClean="0"/>
          </a:p>
          <a:p>
            <a:pPr marL="0" eaLnBrk="1" hangingPunct="1">
              <a:lnSpc>
                <a:spcPct val="120000"/>
              </a:lnSpc>
              <a:spcBef>
                <a:spcPts val="0"/>
              </a:spcBef>
              <a:buFontTx/>
              <a:buNone/>
            </a:pPr>
            <a:endParaRPr lang="en-US" sz="2800" dirty="0" smtClean="0"/>
          </a:p>
          <a:p>
            <a:pPr marL="0" eaLnBrk="1" hangingPunct="1">
              <a:lnSpc>
                <a:spcPct val="120000"/>
              </a:lnSpc>
              <a:spcBef>
                <a:spcPts val="0"/>
              </a:spcBef>
              <a:buFontTx/>
              <a:buNone/>
            </a:pPr>
            <a:r>
              <a:rPr lang="en-US" sz="2800" dirty="0" smtClean="0"/>
              <a:t>NOTE:  We also require that each trial be independent when sampling from finite populations.   </a:t>
            </a:r>
          </a:p>
        </p:txBody>
      </p:sp>
      <p:sp>
        <p:nvSpPr>
          <p:cNvPr id="18440" name="Rectangle 3"/>
          <p:cNvSpPr>
            <a:spLocks noChangeArrowheads="1"/>
          </p:cNvSpPr>
          <p:nvPr/>
        </p:nvSpPr>
        <p:spPr bwMode="auto">
          <a:xfrm>
            <a:off x="381000" y="304800"/>
            <a:ext cx="8382000" cy="838200"/>
          </a:xfrm>
          <a:prstGeom prst="rect">
            <a:avLst/>
          </a:prstGeom>
          <a:noFill/>
          <a:ln w="9525">
            <a:noFill/>
            <a:miter lim="800000"/>
            <a:headEnd/>
            <a:tailEnd/>
          </a:ln>
        </p:spPr>
        <p:txBody>
          <a:bodyPr wrap="none" anchor="ctr"/>
          <a:lstStyle/>
          <a:p>
            <a:pPr algn="ctr"/>
            <a:r>
              <a:rPr lang="en-US" sz="3200" b="1">
                <a:solidFill>
                  <a:schemeClr val="accent2"/>
                </a:solidFill>
              </a:rPr>
              <a:t>Sampling Distribution of </a:t>
            </a:r>
          </a:p>
        </p:txBody>
      </p:sp>
      <p:graphicFrame>
        <p:nvGraphicFramePr>
          <p:cNvPr id="18434" name="Object 4"/>
          <p:cNvGraphicFramePr>
            <a:graphicFrameLocks noChangeAspect="1"/>
          </p:cNvGraphicFramePr>
          <p:nvPr/>
        </p:nvGraphicFramePr>
        <p:xfrm>
          <a:off x="6926263" y="457200"/>
          <a:ext cx="388937" cy="546100"/>
        </p:xfrm>
        <a:graphic>
          <a:graphicData uri="http://schemas.openxmlformats.org/presentationml/2006/ole">
            <p:oleObj spid="_x0000_s9218" name="Equation" r:id="rId3" imgW="127000" imgH="177800" progId="Equation.DSMT4">
              <p:embed/>
            </p:oleObj>
          </a:graphicData>
        </a:graphic>
      </p:graphicFrame>
      <p:graphicFrame>
        <p:nvGraphicFramePr>
          <p:cNvPr id="18435" name="Object 5"/>
          <p:cNvGraphicFramePr>
            <a:graphicFrameLocks noChangeAspect="1"/>
          </p:cNvGraphicFramePr>
          <p:nvPr/>
        </p:nvGraphicFramePr>
        <p:xfrm>
          <a:off x="4572000" y="2209800"/>
          <a:ext cx="325438" cy="457200"/>
        </p:xfrm>
        <a:graphic>
          <a:graphicData uri="http://schemas.openxmlformats.org/presentationml/2006/ole">
            <p:oleObj spid="_x0000_s9219" name="Equation" r:id="rId4" imgW="127000" imgH="177800" progId="Equation.3">
              <p:embed/>
            </p:oleObj>
          </a:graphicData>
        </a:graphic>
      </p:graphicFrame>
      <p:graphicFrame>
        <p:nvGraphicFramePr>
          <p:cNvPr id="18436" name="Object 6"/>
          <p:cNvGraphicFramePr>
            <a:graphicFrameLocks noChangeAspect="1"/>
          </p:cNvGraphicFramePr>
          <p:nvPr/>
        </p:nvGraphicFramePr>
        <p:xfrm>
          <a:off x="3505200" y="2819400"/>
          <a:ext cx="1025525" cy="482600"/>
        </p:xfrm>
        <a:graphic>
          <a:graphicData uri="http://schemas.openxmlformats.org/presentationml/2006/ole">
            <p:oleObj spid="_x0000_s9220" name="Equation" r:id="rId5" imgW="431800" imgH="203200" progId="Equation.3">
              <p:embed/>
            </p:oleObj>
          </a:graphicData>
        </a:graphic>
      </p:graphicFrame>
      <p:graphicFrame>
        <p:nvGraphicFramePr>
          <p:cNvPr id="18437" name="Object 7"/>
          <p:cNvGraphicFramePr>
            <a:graphicFrameLocks noChangeAspect="1"/>
          </p:cNvGraphicFramePr>
          <p:nvPr/>
        </p:nvGraphicFramePr>
        <p:xfrm>
          <a:off x="533400" y="3429000"/>
          <a:ext cx="2138362" cy="947737"/>
        </p:xfrm>
        <a:graphic>
          <a:graphicData uri="http://schemas.openxmlformats.org/presentationml/2006/ole">
            <p:oleObj spid="_x0000_s9221" name="Equation" r:id="rId6" imgW="1002960" imgH="444240" progId="Equation.DSMT4">
              <p:embed/>
            </p:oleObj>
          </a:graphicData>
        </a:graphic>
      </p:graphicFrame>
      <p:graphicFrame>
        <p:nvGraphicFramePr>
          <p:cNvPr id="18441" name="Object 7"/>
          <p:cNvGraphicFramePr>
            <a:graphicFrameLocks noChangeAspect="1"/>
          </p:cNvGraphicFramePr>
          <p:nvPr/>
        </p:nvGraphicFramePr>
        <p:xfrm>
          <a:off x="2743200" y="3429000"/>
          <a:ext cx="4006850" cy="703263"/>
        </p:xfrm>
        <a:graphic>
          <a:graphicData uri="http://schemas.openxmlformats.org/presentationml/2006/ole">
            <p:oleObj spid="_x0000_s9222" name="Equation" r:id="rId7" imgW="1879560" imgH="330120" progId="Equation.DSMT4">
              <p:embed/>
            </p:oleObj>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Number Placeholder 3"/>
          <p:cNvSpPr>
            <a:spLocks noGrp="1"/>
          </p:cNvSpPr>
          <p:nvPr>
            <p:ph type="sldNum" sz="quarter" idx="10"/>
          </p:nvPr>
        </p:nvSpPr>
        <p:spPr>
          <a:noFill/>
        </p:spPr>
        <p:txBody>
          <a:bodyPr/>
          <a:lstStyle/>
          <a:p>
            <a:r>
              <a:rPr lang="en-US" smtClean="0"/>
              <a:t>9-</a:t>
            </a:r>
            <a:fld id="{5C96B1BB-3C4A-445C-9AD6-508637787644}" type="slidenum">
              <a:rPr lang="en-US" smtClean="0"/>
              <a:pPr/>
              <a:t>27</a:t>
            </a:fld>
            <a:endParaRPr lang="en-US" smtClean="0"/>
          </a:p>
        </p:txBody>
      </p:sp>
      <p:sp>
        <p:nvSpPr>
          <p:cNvPr id="62467" name="Rectangle 3"/>
          <p:cNvSpPr>
            <a:spLocks noGrp="1" noChangeArrowheads="1"/>
          </p:cNvSpPr>
          <p:nvPr>
            <p:ph type="body" idx="1"/>
          </p:nvPr>
        </p:nvSpPr>
        <p:spPr>
          <a:xfrm>
            <a:off x="228600" y="2057400"/>
            <a:ext cx="8610600" cy="4419600"/>
          </a:xfrm>
        </p:spPr>
        <p:txBody>
          <a:bodyPr/>
          <a:lstStyle/>
          <a:p>
            <a:pPr marL="0" indent="-609600">
              <a:spcBef>
                <a:spcPts val="0"/>
              </a:spcBef>
              <a:buFontTx/>
              <a:buNone/>
            </a:pPr>
            <a:r>
              <a:rPr lang="en-US" sz="3000" dirty="0" smtClean="0"/>
              <a:t>In July of 2008, a Quinnipiac University Poll asked 1783 registered voters nationwide whether they favored or opposed the death penalty for persons convicted of murder.  1123 were in favor.</a:t>
            </a:r>
          </a:p>
          <a:p>
            <a:pPr marL="0" indent="-609600">
              <a:spcBef>
                <a:spcPts val="0"/>
              </a:spcBef>
              <a:buFontTx/>
              <a:buNone/>
            </a:pPr>
            <a:r>
              <a:rPr lang="en-US" sz="3000" dirty="0" smtClean="0"/>
              <a:t>Obtain a 90% confidence interval for the proportion of registered voters nationwide who are in favor of the death penalty for persons convicted of murder.</a:t>
            </a:r>
          </a:p>
        </p:txBody>
      </p:sp>
      <p:sp>
        <p:nvSpPr>
          <p:cNvPr id="62468" name="Rectangle 4"/>
          <p:cNvSpPr>
            <a:spLocks noChangeArrowheads="1"/>
          </p:cNvSpPr>
          <p:nvPr/>
        </p:nvSpPr>
        <p:spPr bwMode="auto">
          <a:xfrm>
            <a:off x="301625" y="304800"/>
            <a:ext cx="8537575" cy="990600"/>
          </a:xfrm>
          <a:prstGeom prst="rect">
            <a:avLst/>
          </a:prstGeom>
          <a:noFill/>
          <a:ln w="9525">
            <a:noFill/>
            <a:miter lim="800000"/>
            <a:headEnd/>
            <a:tailEnd/>
          </a:ln>
        </p:spPr>
        <p:txBody>
          <a:bodyPr anchor="ctr"/>
          <a:lstStyle/>
          <a:p>
            <a:r>
              <a:rPr lang="en-US" sz="2400" i="1" dirty="0" smtClean="0"/>
              <a:t>Constructing </a:t>
            </a:r>
            <a:r>
              <a:rPr lang="en-US" sz="2400" i="1" dirty="0"/>
              <a:t>a Confidence Interval for a 			 Population Proportion</a:t>
            </a:r>
            <a:endParaRPr lang="en-US" sz="24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6" name="Slide Number Placeholder 3"/>
          <p:cNvSpPr>
            <a:spLocks noGrp="1"/>
          </p:cNvSpPr>
          <p:nvPr>
            <p:ph type="sldNum" sz="quarter" idx="10"/>
          </p:nvPr>
        </p:nvSpPr>
        <p:spPr>
          <a:noFill/>
        </p:spPr>
        <p:txBody>
          <a:bodyPr/>
          <a:lstStyle/>
          <a:p>
            <a:r>
              <a:rPr lang="en-US" smtClean="0"/>
              <a:t>9-</a:t>
            </a:r>
            <a:fld id="{26FC624C-C38A-4D0F-BD07-7C43A2CEDEB4}" type="slidenum">
              <a:rPr lang="en-US" smtClean="0"/>
              <a:pPr/>
              <a:t>28</a:t>
            </a:fld>
            <a:endParaRPr lang="en-US" smtClean="0"/>
          </a:p>
        </p:txBody>
      </p:sp>
      <p:sp>
        <p:nvSpPr>
          <p:cNvPr id="20487" name="Rectangle 2"/>
          <p:cNvSpPr>
            <a:spLocks noGrp="1" noChangeArrowheads="1"/>
          </p:cNvSpPr>
          <p:nvPr>
            <p:ph type="body" idx="1"/>
          </p:nvPr>
        </p:nvSpPr>
        <p:spPr>
          <a:xfrm>
            <a:off x="228600" y="1219200"/>
            <a:ext cx="8610600" cy="5257800"/>
          </a:xfrm>
        </p:spPr>
        <p:txBody>
          <a:bodyPr/>
          <a:lstStyle/>
          <a:p>
            <a:pPr marL="609600" indent="-609600">
              <a:lnSpc>
                <a:spcPct val="80000"/>
              </a:lnSpc>
              <a:spcBef>
                <a:spcPct val="50000"/>
              </a:spcBef>
            </a:pPr>
            <a:r>
              <a:rPr lang="en-US" sz="3000" dirty="0" smtClean="0"/>
              <a:t>  </a:t>
            </a:r>
          </a:p>
          <a:p>
            <a:pPr marL="609600" indent="-609600">
              <a:lnSpc>
                <a:spcPct val="80000"/>
              </a:lnSpc>
              <a:spcBef>
                <a:spcPct val="50000"/>
              </a:spcBef>
            </a:pPr>
            <a:r>
              <a:rPr lang="en-US" sz="3000" dirty="0" smtClean="0">
                <a:sym typeface="Symbol" pitchFamily="82" charset="2"/>
              </a:rPr>
              <a:t>=0.10 so </a:t>
            </a:r>
            <a:r>
              <a:rPr lang="en-US" sz="3000" i="1" dirty="0" smtClean="0">
                <a:sym typeface="Symbol" pitchFamily="82" charset="2"/>
              </a:rPr>
              <a:t>z</a:t>
            </a:r>
            <a:r>
              <a:rPr lang="en-US" sz="3000" i="1" baseline="-25000" dirty="0" smtClean="0">
                <a:sym typeface="Symbol" pitchFamily="82" charset="2"/>
              </a:rPr>
              <a:t>/2</a:t>
            </a:r>
            <a:r>
              <a:rPr lang="en-US" sz="3000" dirty="0" smtClean="0">
                <a:sym typeface="Symbol" pitchFamily="82" charset="2"/>
              </a:rPr>
              <a:t>=</a:t>
            </a:r>
            <a:r>
              <a:rPr lang="en-US" sz="3000" i="1" dirty="0" smtClean="0">
                <a:sym typeface="Symbol" pitchFamily="82" charset="2"/>
              </a:rPr>
              <a:t>z</a:t>
            </a:r>
            <a:r>
              <a:rPr lang="en-US" sz="3000" baseline="-25000" dirty="0" smtClean="0">
                <a:sym typeface="Symbol" pitchFamily="82" charset="2"/>
              </a:rPr>
              <a:t>0.05</a:t>
            </a:r>
            <a:r>
              <a:rPr lang="en-US" sz="3000" dirty="0" smtClean="0">
                <a:sym typeface="Symbol" pitchFamily="82" charset="2"/>
              </a:rPr>
              <a:t>=1.645</a:t>
            </a:r>
          </a:p>
          <a:p>
            <a:pPr marL="609600" indent="-609600">
              <a:lnSpc>
                <a:spcPct val="150000"/>
              </a:lnSpc>
              <a:spcBef>
                <a:spcPct val="50000"/>
              </a:spcBef>
            </a:pPr>
            <a:r>
              <a:rPr lang="en-US" sz="3000" dirty="0" smtClean="0">
                <a:sym typeface="Symbol" pitchFamily="82" charset="2"/>
              </a:rPr>
              <a:t>Lower bound:  </a:t>
            </a:r>
          </a:p>
          <a:p>
            <a:pPr marL="609600" indent="-609600">
              <a:lnSpc>
                <a:spcPct val="200000"/>
              </a:lnSpc>
              <a:spcBef>
                <a:spcPct val="50000"/>
              </a:spcBef>
            </a:pPr>
            <a:r>
              <a:rPr lang="en-US" sz="3000" dirty="0" smtClean="0">
                <a:sym typeface="Symbol" pitchFamily="82" charset="2"/>
              </a:rPr>
              <a:t>Upper bound:</a:t>
            </a:r>
            <a:endParaRPr lang="en-US" sz="3000" dirty="0" smtClean="0"/>
          </a:p>
          <a:p>
            <a:pPr marL="609600" indent="-609600">
              <a:spcBef>
                <a:spcPct val="50000"/>
              </a:spcBef>
            </a:pPr>
            <a:endParaRPr lang="en-US" sz="3000" dirty="0" smtClean="0">
              <a:solidFill>
                <a:schemeClr val="bg2"/>
              </a:solidFill>
            </a:endParaRPr>
          </a:p>
        </p:txBody>
      </p:sp>
      <p:graphicFrame>
        <p:nvGraphicFramePr>
          <p:cNvPr id="20482" name="Object 4"/>
          <p:cNvGraphicFramePr>
            <a:graphicFrameLocks noChangeAspect="1"/>
          </p:cNvGraphicFramePr>
          <p:nvPr/>
        </p:nvGraphicFramePr>
        <p:xfrm>
          <a:off x="914400" y="1295400"/>
          <a:ext cx="1252538" cy="417513"/>
        </p:xfrm>
        <a:graphic>
          <a:graphicData uri="http://schemas.openxmlformats.org/presentationml/2006/ole">
            <p:oleObj spid="_x0000_s10242" name="Equation" r:id="rId3" imgW="533400" imgH="177800" progId="Equation.3">
              <p:embed/>
            </p:oleObj>
          </a:graphicData>
        </a:graphic>
      </p:graphicFrame>
      <p:sp>
        <p:nvSpPr>
          <p:cNvPr id="20488" name="Rectangle 8"/>
          <p:cNvSpPr>
            <a:spLocks noChangeArrowheads="1"/>
          </p:cNvSpPr>
          <p:nvPr/>
        </p:nvSpPr>
        <p:spPr bwMode="auto">
          <a:xfrm>
            <a:off x="457200" y="152400"/>
            <a:ext cx="8229600" cy="990600"/>
          </a:xfrm>
          <a:prstGeom prst="rect">
            <a:avLst/>
          </a:prstGeom>
          <a:noFill/>
          <a:ln w="9525">
            <a:noFill/>
            <a:miter lim="800000"/>
            <a:headEnd/>
            <a:tailEnd/>
          </a:ln>
        </p:spPr>
        <p:txBody>
          <a:bodyPr anchor="ctr"/>
          <a:lstStyle/>
          <a:p>
            <a:pPr algn="ctr"/>
            <a:r>
              <a:rPr lang="en-US" sz="3200" b="1">
                <a:solidFill>
                  <a:schemeClr val="accent2"/>
                </a:solidFill>
              </a:rPr>
              <a:t>Solution</a:t>
            </a:r>
            <a:endParaRPr lang="en-US" sz="3200" b="1" i="1">
              <a:solidFill>
                <a:schemeClr val="accent2"/>
              </a:solidFill>
            </a:endParaRPr>
          </a:p>
        </p:txBody>
      </p:sp>
      <p:graphicFrame>
        <p:nvGraphicFramePr>
          <p:cNvPr id="20484" name="Object 6"/>
          <p:cNvGraphicFramePr>
            <a:graphicFrameLocks noChangeAspect="1"/>
          </p:cNvGraphicFramePr>
          <p:nvPr/>
        </p:nvGraphicFramePr>
        <p:xfrm>
          <a:off x="3276600" y="3732213"/>
          <a:ext cx="4724400" cy="915987"/>
        </p:xfrm>
        <a:graphic>
          <a:graphicData uri="http://schemas.openxmlformats.org/presentationml/2006/ole">
            <p:oleObj spid="_x0000_s10243" name="Equation" r:id="rId4" imgW="2095500" imgH="406400" progId="Equation.3">
              <p:embed/>
            </p:oleObj>
          </a:graphicData>
        </a:graphic>
      </p:graphicFrame>
      <p:graphicFrame>
        <p:nvGraphicFramePr>
          <p:cNvPr id="20485" name="Object 7"/>
          <p:cNvGraphicFramePr>
            <a:graphicFrameLocks noChangeAspect="1"/>
          </p:cNvGraphicFramePr>
          <p:nvPr/>
        </p:nvGraphicFramePr>
        <p:xfrm>
          <a:off x="3248025" y="4800600"/>
          <a:ext cx="4781550" cy="915988"/>
        </p:xfrm>
        <a:graphic>
          <a:graphicData uri="http://schemas.openxmlformats.org/presentationml/2006/ole">
            <p:oleObj spid="_x0000_s10244" name="Equation" r:id="rId5" imgW="2120900" imgH="406400" progId="Equation.3">
              <p:embed/>
            </p:oleObj>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Number Placeholder 3"/>
          <p:cNvSpPr>
            <a:spLocks noGrp="1"/>
          </p:cNvSpPr>
          <p:nvPr>
            <p:ph type="sldNum" sz="quarter" idx="10"/>
          </p:nvPr>
        </p:nvSpPr>
        <p:spPr>
          <a:noFill/>
        </p:spPr>
        <p:txBody>
          <a:bodyPr/>
          <a:lstStyle/>
          <a:p>
            <a:r>
              <a:rPr lang="en-US" smtClean="0"/>
              <a:t>9-</a:t>
            </a:r>
            <a:fld id="{E582BBDB-0FBD-4DCB-B86B-E106AEE06DDA}" type="slidenum">
              <a:rPr lang="en-US" smtClean="0"/>
              <a:pPr/>
              <a:t>29</a:t>
            </a:fld>
            <a:endParaRPr lang="en-US" smtClean="0"/>
          </a:p>
        </p:txBody>
      </p:sp>
      <p:pic>
        <p:nvPicPr>
          <p:cNvPr id="63491" name="Picture 3" descr="Border"/>
          <p:cNvPicPr>
            <a:picLocks noChangeAspect="1" noChangeArrowheads="1"/>
          </p:cNvPicPr>
          <p:nvPr/>
        </p:nvPicPr>
        <p:blipFill>
          <a:blip r:embed="rId2" cstate="print"/>
          <a:srcRect/>
          <a:stretch>
            <a:fillRect/>
          </a:stretch>
        </p:blipFill>
        <p:spPr bwMode="auto">
          <a:xfrm>
            <a:off x="1600200" y="457200"/>
            <a:ext cx="542925" cy="342900"/>
          </a:xfrm>
          <a:prstGeom prst="rect">
            <a:avLst/>
          </a:prstGeom>
          <a:noFill/>
          <a:ln w="9525">
            <a:noFill/>
            <a:miter lim="800000"/>
            <a:headEnd/>
            <a:tailEnd/>
          </a:ln>
        </p:spPr>
      </p:pic>
      <p:pic>
        <p:nvPicPr>
          <p:cNvPr id="63492" name="Picture 4" descr="Border"/>
          <p:cNvPicPr>
            <a:picLocks noChangeAspect="1" noChangeArrowheads="1"/>
          </p:cNvPicPr>
          <p:nvPr/>
        </p:nvPicPr>
        <p:blipFill>
          <a:blip r:embed="rId2" cstate="print"/>
          <a:srcRect/>
          <a:stretch>
            <a:fillRect/>
          </a:stretch>
        </p:blipFill>
        <p:spPr bwMode="auto">
          <a:xfrm>
            <a:off x="990600" y="457200"/>
            <a:ext cx="542925" cy="342900"/>
          </a:xfrm>
          <a:prstGeom prst="rect">
            <a:avLst/>
          </a:prstGeom>
          <a:noFill/>
          <a:ln w="9525">
            <a:noFill/>
            <a:miter lim="800000"/>
            <a:headEnd/>
            <a:tailEnd/>
          </a:ln>
        </p:spPr>
      </p:pic>
      <p:pic>
        <p:nvPicPr>
          <p:cNvPr id="63493" name="Picture 5" descr="Border"/>
          <p:cNvPicPr>
            <a:picLocks noChangeAspect="1" noChangeArrowheads="1"/>
          </p:cNvPicPr>
          <p:nvPr/>
        </p:nvPicPr>
        <p:blipFill>
          <a:blip r:embed="rId3" cstate="print"/>
          <a:srcRect/>
          <a:stretch>
            <a:fillRect/>
          </a:stretch>
        </p:blipFill>
        <p:spPr bwMode="auto">
          <a:xfrm>
            <a:off x="2209800" y="457200"/>
            <a:ext cx="542925" cy="342900"/>
          </a:xfrm>
          <a:prstGeom prst="rect">
            <a:avLst/>
          </a:prstGeom>
          <a:noFill/>
          <a:ln w="9525">
            <a:noFill/>
            <a:miter lim="800000"/>
            <a:headEnd/>
            <a:tailEnd/>
          </a:ln>
        </p:spPr>
      </p:pic>
      <p:pic>
        <p:nvPicPr>
          <p:cNvPr id="63494" name="Picture 6" descr="Border"/>
          <p:cNvPicPr>
            <a:picLocks noChangeAspect="1" noChangeArrowheads="1"/>
          </p:cNvPicPr>
          <p:nvPr/>
        </p:nvPicPr>
        <p:blipFill>
          <a:blip r:embed="rId4" cstate="print"/>
          <a:srcRect/>
          <a:stretch>
            <a:fillRect/>
          </a:stretch>
        </p:blipFill>
        <p:spPr bwMode="auto">
          <a:xfrm>
            <a:off x="2895600" y="457200"/>
            <a:ext cx="542925" cy="342900"/>
          </a:xfrm>
          <a:prstGeom prst="rect">
            <a:avLst/>
          </a:prstGeom>
          <a:noFill/>
          <a:ln w="9525">
            <a:noFill/>
            <a:miter lim="800000"/>
            <a:headEnd/>
            <a:tailEnd/>
          </a:ln>
        </p:spPr>
      </p:pic>
      <p:pic>
        <p:nvPicPr>
          <p:cNvPr id="63495" name="Picture 2" descr="Border"/>
          <p:cNvPicPr>
            <a:picLocks noChangeAspect="1" noChangeArrowheads="1"/>
          </p:cNvPicPr>
          <p:nvPr/>
        </p:nvPicPr>
        <p:blipFill>
          <a:blip r:embed="rId5" cstate="print"/>
          <a:srcRect/>
          <a:stretch>
            <a:fillRect/>
          </a:stretch>
        </p:blipFill>
        <p:spPr bwMode="auto">
          <a:xfrm>
            <a:off x="457200" y="457200"/>
            <a:ext cx="542925" cy="342900"/>
          </a:xfrm>
          <a:prstGeom prst="rect">
            <a:avLst/>
          </a:prstGeom>
          <a:noFill/>
          <a:ln w="9525">
            <a:noFill/>
            <a:miter lim="800000"/>
            <a:headEnd/>
            <a:tailEnd/>
          </a:ln>
        </p:spPr>
      </p:pic>
      <p:pic>
        <p:nvPicPr>
          <p:cNvPr id="63496" name="Picture 7"/>
          <p:cNvPicPr>
            <a:picLocks noChangeAspect="1" noChangeArrowheads="1"/>
          </p:cNvPicPr>
          <p:nvPr/>
        </p:nvPicPr>
        <p:blipFill>
          <a:blip r:embed="rId6" cstate="print"/>
          <a:srcRect/>
          <a:stretch>
            <a:fillRect/>
          </a:stretch>
        </p:blipFill>
        <p:spPr bwMode="auto">
          <a:xfrm>
            <a:off x="533400" y="1371600"/>
            <a:ext cx="2589213" cy="1752600"/>
          </a:xfrm>
          <a:prstGeom prst="rect">
            <a:avLst/>
          </a:prstGeom>
          <a:noFill/>
          <a:ln w="9525">
            <a:noFill/>
            <a:miter lim="800000"/>
            <a:headEnd/>
            <a:tailEnd/>
          </a:ln>
        </p:spPr>
      </p:pic>
      <p:pic>
        <p:nvPicPr>
          <p:cNvPr id="63497" name="Picture 8"/>
          <p:cNvPicPr>
            <a:picLocks noChangeAspect="1" noChangeArrowheads="1"/>
          </p:cNvPicPr>
          <p:nvPr/>
        </p:nvPicPr>
        <p:blipFill>
          <a:blip r:embed="rId7" cstate="print"/>
          <a:srcRect/>
          <a:stretch>
            <a:fillRect/>
          </a:stretch>
        </p:blipFill>
        <p:spPr bwMode="auto">
          <a:xfrm>
            <a:off x="533400" y="3429000"/>
            <a:ext cx="2701925" cy="18288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609600" y="976313"/>
            <a:ext cx="7924800" cy="4905375"/>
          </a:xfrm>
          <a:prstGeom prst="rect">
            <a:avLst/>
          </a:prstGeom>
          <a:noFill/>
          <a:ln w="9525">
            <a:noFill/>
            <a:miter lim="800000"/>
            <a:headEnd/>
            <a:tailEnd/>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Slide Number Placeholder 3"/>
          <p:cNvSpPr>
            <a:spLocks noGrp="1"/>
          </p:cNvSpPr>
          <p:nvPr>
            <p:ph type="sldNum" sz="quarter" idx="10"/>
          </p:nvPr>
        </p:nvSpPr>
        <p:spPr>
          <a:noFill/>
        </p:spPr>
        <p:txBody>
          <a:bodyPr/>
          <a:lstStyle/>
          <a:p>
            <a:r>
              <a:rPr lang="en-US" smtClean="0"/>
              <a:t>9-</a:t>
            </a:r>
            <a:fld id="{70F8E5AD-53F6-418D-9EB1-7BC44379B1D4}" type="slidenum">
              <a:rPr lang="en-US" smtClean="0"/>
              <a:pPr/>
              <a:t>30</a:t>
            </a:fld>
            <a:endParaRPr lang="en-US" smtClean="0"/>
          </a:p>
        </p:txBody>
      </p:sp>
      <p:sp>
        <p:nvSpPr>
          <p:cNvPr id="21509" name="Rectangle 2"/>
          <p:cNvSpPr>
            <a:spLocks noGrp="1" noChangeArrowheads="1"/>
          </p:cNvSpPr>
          <p:nvPr>
            <p:ph type="body" idx="1"/>
          </p:nvPr>
        </p:nvSpPr>
        <p:spPr>
          <a:xfrm>
            <a:off x="457200" y="808038"/>
            <a:ext cx="8229600" cy="5592762"/>
          </a:xfrm>
        </p:spPr>
        <p:txBody>
          <a:bodyPr/>
          <a:lstStyle/>
          <a:p>
            <a:pPr marL="0" eaLnBrk="1" hangingPunct="1">
              <a:spcBef>
                <a:spcPts val="0"/>
              </a:spcBef>
              <a:buFontTx/>
              <a:buNone/>
            </a:pPr>
            <a:r>
              <a:rPr lang="en-US" dirty="0" smtClean="0"/>
              <a:t>Sample size needed for a specified margin of error, E, and level of confidence (1-</a:t>
            </a:r>
            <a:r>
              <a:rPr lang="en-US" dirty="0" smtClean="0">
                <a:sym typeface="Symbol" pitchFamily="82" charset="2"/>
              </a:rPr>
              <a:t>):</a:t>
            </a:r>
          </a:p>
          <a:p>
            <a:pPr eaLnBrk="1" hangingPunct="1">
              <a:buFontTx/>
              <a:buNone/>
            </a:pPr>
            <a:endParaRPr lang="en-US" dirty="0" smtClean="0">
              <a:sym typeface="Symbol" pitchFamily="82" charset="2"/>
            </a:endParaRPr>
          </a:p>
          <a:p>
            <a:pPr eaLnBrk="1" hangingPunct="1">
              <a:buFontTx/>
              <a:buNone/>
            </a:pPr>
            <a:endParaRPr lang="en-US" dirty="0" smtClean="0"/>
          </a:p>
          <a:p>
            <a:pPr eaLnBrk="1" hangingPunct="1">
              <a:buFontTx/>
              <a:buNone/>
            </a:pPr>
            <a:endParaRPr lang="en-US" dirty="0" smtClean="0"/>
          </a:p>
          <a:p>
            <a:pPr eaLnBrk="1" hangingPunct="1">
              <a:buFontTx/>
              <a:buNone/>
            </a:pPr>
            <a:endParaRPr lang="en-US" dirty="0" smtClean="0"/>
          </a:p>
          <a:p>
            <a:pPr eaLnBrk="1" hangingPunct="1">
              <a:buFontTx/>
              <a:buNone/>
            </a:pPr>
            <a:endParaRPr lang="en-US" b="1" dirty="0" smtClean="0"/>
          </a:p>
          <a:p>
            <a:pPr marL="0" eaLnBrk="1" hangingPunct="1">
              <a:spcBef>
                <a:spcPts val="0"/>
              </a:spcBef>
              <a:buFontTx/>
              <a:buNone/>
            </a:pPr>
            <a:r>
              <a:rPr lang="en-US" b="1" dirty="0" smtClean="0"/>
              <a:t>Problem:</a:t>
            </a:r>
            <a:r>
              <a:rPr lang="en-US" dirty="0" smtClean="0"/>
              <a:t>  The formula uses     which depends on </a:t>
            </a:r>
            <a:r>
              <a:rPr lang="en-US" i="1" dirty="0" smtClean="0"/>
              <a:t>n, </a:t>
            </a:r>
            <a:r>
              <a:rPr lang="en-US" dirty="0" smtClean="0"/>
              <a:t>the quantity we are trying to determine!</a:t>
            </a:r>
          </a:p>
        </p:txBody>
      </p:sp>
      <p:graphicFrame>
        <p:nvGraphicFramePr>
          <p:cNvPr id="21506" name="Object 3"/>
          <p:cNvGraphicFramePr>
            <a:graphicFrameLocks noChangeAspect="1"/>
          </p:cNvGraphicFramePr>
          <p:nvPr/>
        </p:nvGraphicFramePr>
        <p:xfrm>
          <a:off x="5257800" y="4876800"/>
          <a:ext cx="327025" cy="457200"/>
        </p:xfrm>
        <a:graphic>
          <a:graphicData uri="http://schemas.openxmlformats.org/presentationml/2006/ole">
            <p:oleObj spid="_x0000_s11266" name="Equation" r:id="rId3" imgW="127000" imgH="177800" progId="Equation.3">
              <p:embed/>
            </p:oleObj>
          </a:graphicData>
        </a:graphic>
      </p:graphicFrame>
      <p:sp>
        <p:nvSpPr>
          <p:cNvPr id="21510" name="Rectangle 4"/>
          <p:cNvSpPr>
            <a:spLocks noChangeArrowheads="1"/>
          </p:cNvSpPr>
          <p:nvPr/>
        </p:nvSpPr>
        <p:spPr bwMode="auto">
          <a:xfrm>
            <a:off x="2362200" y="2179638"/>
            <a:ext cx="4191000" cy="1905000"/>
          </a:xfrm>
          <a:prstGeom prst="rect">
            <a:avLst/>
          </a:prstGeom>
          <a:solidFill>
            <a:srgbClr val="FDF4CF"/>
          </a:solidFill>
          <a:ln w="9525">
            <a:solidFill>
              <a:schemeClr val="tx1"/>
            </a:solidFill>
            <a:miter lim="800000"/>
            <a:headEnd/>
            <a:tailEnd/>
          </a:ln>
        </p:spPr>
        <p:txBody>
          <a:bodyPr wrap="none" anchor="ctr"/>
          <a:lstStyle/>
          <a:p>
            <a:endParaRPr lang="en-US"/>
          </a:p>
        </p:txBody>
      </p:sp>
      <p:graphicFrame>
        <p:nvGraphicFramePr>
          <p:cNvPr id="21507" name="Object 5"/>
          <p:cNvGraphicFramePr>
            <a:graphicFrameLocks noChangeAspect="1"/>
          </p:cNvGraphicFramePr>
          <p:nvPr/>
        </p:nvGraphicFramePr>
        <p:xfrm>
          <a:off x="2819400" y="2432050"/>
          <a:ext cx="3276600" cy="1347788"/>
        </p:xfrm>
        <a:graphic>
          <a:graphicData uri="http://schemas.openxmlformats.org/presentationml/2006/ole">
            <p:oleObj spid="_x0000_s11267" name="Equation" r:id="rId4" imgW="1143000" imgH="469900" progId="Equation.3">
              <p:embed/>
            </p:oleObj>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Number Placeholder 3"/>
          <p:cNvSpPr>
            <a:spLocks noGrp="1"/>
          </p:cNvSpPr>
          <p:nvPr>
            <p:ph type="sldNum" sz="quarter" idx="10"/>
          </p:nvPr>
        </p:nvSpPr>
        <p:spPr>
          <a:noFill/>
        </p:spPr>
        <p:txBody>
          <a:bodyPr/>
          <a:lstStyle/>
          <a:p>
            <a:r>
              <a:rPr lang="en-US" smtClean="0"/>
              <a:t>9-</a:t>
            </a:r>
            <a:fld id="{9E63D0BD-71FB-4D39-A73E-3600EE040229}" type="slidenum">
              <a:rPr lang="en-US" smtClean="0"/>
              <a:pPr/>
              <a:t>31</a:t>
            </a:fld>
            <a:endParaRPr lang="en-US" smtClean="0"/>
          </a:p>
        </p:txBody>
      </p:sp>
      <p:sp>
        <p:nvSpPr>
          <p:cNvPr id="66563" name="Rectangle 2"/>
          <p:cNvSpPr>
            <a:spLocks noGrp="1" noChangeArrowheads="1"/>
          </p:cNvSpPr>
          <p:nvPr>
            <p:ph type="body" idx="1"/>
          </p:nvPr>
        </p:nvSpPr>
        <p:spPr>
          <a:xfrm>
            <a:off x="304800" y="1676400"/>
            <a:ext cx="8382000" cy="4800600"/>
          </a:xfrm>
        </p:spPr>
        <p:txBody>
          <a:bodyPr/>
          <a:lstStyle/>
          <a:p>
            <a:pPr marL="0" indent="-609600">
              <a:spcBef>
                <a:spcPts val="0"/>
              </a:spcBef>
              <a:buFontTx/>
              <a:buNone/>
            </a:pPr>
            <a:r>
              <a:rPr lang="en-US" sz="3000" dirty="0" smtClean="0"/>
              <a:t>A sociologist wanted to determine the percentage of residents of America that only speak English at home.  What size sample should be obtained if she wishes her estimate to be within 3 percentage points with 90% confidence assuming she uses the 2000 estimate obtained from the Census 2000 Supplementary Survey of 82.4%?</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Slide Number Placeholder 3"/>
          <p:cNvSpPr>
            <a:spLocks noGrp="1"/>
          </p:cNvSpPr>
          <p:nvPr>
            <p:ph type="sldNum" sz="quarter" idx="10"/>
          </p:nvPr>
        </p:nvSpPr>
        <p:spPr>
          <a:noFill/>
        </p:spPr>
        <p:txBody>
          <a:bodyPr/>
          <a:lstStyle/>
          <a:p>
            <a:r>
              <a:rPr lang="en-US" smtClean="0"/>
              <a:t>9-</a:t>
            </a:r>
            <a:fld id="{9F4BB0DE-67E0-4E91-AB4B-2D1649EE1A64}" type="slidenum">
              <a:rPr lang="en-US" smtClean="0"/>
              <a:pPr/>
              <a:t>32</a:t>
            </a:fld>
            <a:endParaRPr lang="en-US" smtClean="0"/>
          </a:p>
        </p:txBody>
      </p:sp>
      <p:sp>
        <p:nvSpPr>
          <p:cNvPr id="24582" name="Rectangle 2"/>
          <p:cNvSpPr>
            <a:spLocks noGrp="1" noChangeArrowheads="1"/>
          </p:cNvSpPr>
          <p:nvPr>
            <p:ph type="body" idx="1"/>
          </p:nvPr>
        </p:nvSpPr>
        <p:spPr>
          <a:xfrm>
            <a:off x="228600" y="1371600"/>
            <a:ext cx="8610600" cy="4800600"/>
          </a:xfrm>
        </p:spPr>
        <p:txBody>
          <a:bodyPr/>
          <a:lstStyle/>
          <a:p>
            <a:pPr marL="609600" indent="-609600">
              <a:spcBef>
                <a:spcPct val="50000"/>
              </a:spcBef>
            </a:pPr>
            <a:r>
              <a:rPr lang="en-US" sz="3000" i="1" dirty="0" smtClean="0"/>
              <a:t>E</a:t>
            </a:r>
            <a:r>
              <a:rPr lang="en-US" sz="3000" dirty="0" smtClean="0"/>
              <a:t>=0.03</a:t>
            </a:r>
          </a:p>
          <a:p>
            <a:pPr marL="609600" indent="-609600">
              <a:spcBef>
                <a:spcPct val="50000"/>
              </a:spcBef>
            </a:pPr>
            <a:r>
              <a:rPr lang="en-US" sz="3000" dirty="0" smtClean="0"/>
              <a:t> </a:t>
            </a:r>
          </a:p>
          <a:p>
            <a:pPr marL="609600" indent="-609600">
              <a:spcBef>
                <a:spcPct val="50000"/>
              </a:spcBef>
            </a:pPr>
            <a:r>
              <a:rPr lang="en-US" sz="3000" dirty="0" smtClean="0"/>
              <a:t> </a:t>
            </a:r>
          </a:p>
          <a:p>
            <a:pPr marL="609600" indent="-609600">
              <a:spcBef>
                <a:spcPct val="50000"/>
              </a:spcBef>
            </a:pPr>
            <a:r>
              <a:rPr lang="en-US" sz="3000" dirty="0" smtClean="0"/>
              <a:t> </a:t>
            </a:r>
          </a:p>
          <a:p>
            <a:pPr marL="0" indent="-609600">
              <a:lnSpc>
                <a:spcPct val="120000"/>
              </a:lnSpc>
              <a:spcBef>
                <a:spcPts val="0"/>
              </a:spcBef>
              <a:buFontTx/>
              <a:buNone/>
            </a:pPr>
            <a:r>
              <a:rPr lang="en-US" sz="3000" dirty="0" smtClean="0"/>
              <a:t>We round this value up to 437.  The sociologist must survey 437 randomly selected American residents.</a:t>
            </a:r>
          </a:p>
        </p:txBody>
      </p:sp>
      <p:graphicFrame>
        <p:nvGraphicFramePr>
          <p:cNvPr id="24578" name="Object 4"/>
          <p:cNvGraphicFramePr>
            <a:graphicFrameLocks noChangeAspect="1"/>
          </p:cNvGraphicFramePr>
          <p:nvPr/>
        </p:nvGraphicFramePr>
        <p:xfrm>
          <a:off x="838200" y="1954213"/>
          <a:ext cx="3048000" cy="560387"/>
        </p:xfrm>
        <a:graphic>
          <a:graphicData uri="http://schemas.openxmlformats.org/presentationml/2006/ole">
            <p:oleObj spid="_x0000_s12290" name="Equation" r:id="rId3" imgW="1104900" imgH="203200" progId="Equation.3">
              <p:embed/>
            </p:oleObj>
          </a:graphicData>
        </a:graphic>
      </p:graphicFrame>
      <p:graphicFrame>
        <p:nvGraphicFramePr>
          <p:cNvPr id="24579" name="Object 5"/>
          <p:cNvGraphicFramePr>
            <a:graphicFrameLocks noChangeAspect="1"/>
          </p:cNvGraphicFramePr>
          <p:nvPr/>
        </p:nvGraphicFramePr>
        <p:xfrm>
          <a:off x="838200" y="2806700"/>
          <a:ext cx="1377950" cy="393700"/>
        </p:xfrm>
        <a:graphic>
          <a:graphicData uri="http://schemas.openxmlformats.org/presentationml/2006/ole">
            <p:oleObj spid="_x0000_s12291" name="Equation" r:id="rId4" imgW="622300" imgH="177800" progId="Equation.3">
              <p:embed/>
            </p:oleObj>
          </a:graphicData>
        </a:graphic>
      </p:graphicFrame>
      <p:graphicFrame>
        <p:nvGraphicFramePr>
          <p:cNvPr id="24580" name="Object 6"/>
          <p:cNvGraphicFramePr>
            <a:graphicFrameLocks noChangeAspect="1"/>
          </p:cNvGraphicFramePr>
          <p:nvPr/>
        </p:nvGraphicFramePr>
        <p:xfrm>
          <a:off x="838200" y="3200400"/>
          <a:ext cx="5181600" cy="946150"/>
        </p:xfrm>
        <a:graphic>
          <a:graphicData uri="http://schemas.openxmlformats.org/presentationml/2006/ole">
            <p:oleObj spid="_x0000_s12292" name="Equation" r:id="rId5" imgW="2362200" imgH="431800" progId="Equation.3">
              <p:embed/>
            </p:oleObj>
          </a:graphicData>
        </a:graphic>
      </p:graphicFrame>
      <p:sp>
        <p:nvSpPr>
          <p:cNvPr id="24583" name="Rectangle 7"/>
          <p:cNvSpPr>
            <a:spLocks noChangeArrowheads="1"/>
          </p:cNvSpPr>
          <p:nvPr/>
        </p:nvSpPr>
        <p:spPr bwMode="auto">
          <a:xfrm>
            <a:off x="457200" y="152400"/>
            <a:ext cx="8229600" cy="990600"/>
          </a:xfrm>
          <a:prstGeom prst="rect">
            <a:avLst/>
          </a:prstGeom>
          <a:noFill/>
          <a:ln w="9525">
            <a:noFill/>
            <a:miter lim="800000"/>
            <a:headEnd/>
            <a:tailEnd/>
          </a:ln>
        </p:spPr>
        <p:txBody>
          <a:bodyPr anchor="ctr"/>
          <a:lstStyle/>
          <a:p>
            <a:pPr algn="ctr"/>
            <a:r>
              <a:rPr lang="en-US" sz="3200" b="1">
                <a:solidFill>
                  <a:schemeClr val="accent2"/>
                </a:solidFill>
              </a:rPr>
              <a:t>Solution</a:t>
            </a:r>
            <a:endParaRPr lang="en-US" sz="3200" b="1" i="1">
              <a:solidFill>
                <a:schemeClr val="accent2"/>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21" name="Text Box 13" descr="Pink tissue paper"/>
          <p:cNvSpPr txBox="1">
            <a:spLocks noChangeArrowheads="1"/>
          </p:cNvSpPr>
          <p:nvPr/>
        </p:nvSpPr>
        <p:spPr bwMode="auto">
          <a:xfrm>
            <a:off x="762000" y="533400"/>
            <a:ext cx="7729538" cy="822325"/>
          </a:xfrm>
          <a:prstGeom prst="rect">
            <a:avLst/>
          </a:prstGeom>
          <a:noFill/>
          <a:ln w="9525">
            <a:noFill/>
            <a:miter lim="800000"/>
            <a:headEnd/>
            <a:tailEnd/>
          </a:ln>
          <a:effectLst/>
        </p:spPr>
        <p:txBody>
          <a:bodyPr>
            <a:spAutoFit/>
          </a:bodyPr>
          <a:lstStyle/>
          <a:p>
            <a:pPr algn="l">
              <a:spcBef>
                <a:spcPct val="50000"/>
              </a:spcBef>
            </a:pPr>
            <a:r>
              <a:rPr lang="en-US">
                <a:latin typeface="Times New Roman" pitchFamily="18" charset="0"/>
              </a:rPr>
              <a:t>Suppose we roll </a:t>
            </a:r>
            <a:r>
              <a:rPr lang="en-US" i="1">
                <a:latin typeface="Times New Roman" pitchFamily="18" charset="0"/>
              </a:rPr>
              <a:t>one </a:t>
            </a:r>
            <a:r>
              <a:rPr lang="en-US">
                <a:latin typeface="Times New Roman" pitchFamily="18" charset="0"/>
              </a:rPr>
              <a:t>die 1,000 times and record the outcome of each roll, which can be the number 1, 2, 3, 4, 5, or 6. </a:t>
            </a:r>
          </a:p>
        </p:txBody>
      </p:sp>
      <p:sp>
        <p:nvSpPr>
          <p:cNvPr id="94224" name="Text Box 16" descr="Pink tissue paper"/>
          <p:cNvSpPr txBox="1">
            <a:spLocks noChangeArrowheads="1"/>
          </p:cNvSpPr>
          <p:nvPr/>
        </p:nvSpPr>
        <p:spPr bwMode="auto">
          <a:xfrm>
            <a:off x="762000" y="1371600"/>
            <a:ext cx="4572000" cy="3139321"/>
          </a:xfrm>
          <a:prstGeom prst="rect">
            <a:avLst/>
          </a:prstGeom>
          <a:noFill/>
          <a:ln w="9525">
            <a:noFill/>
            <a:miter lim="800000"/>
            <a:headEnd/>
            <a:tailEnd/>
          </a:ln>
          <a:effectLst/>
        </p:spPr>
        <p:txBody>
          <a:bodyPr>
            <a:spAutoFit/>
          </a:bodyPr>
          <a:lstStyle/>
          <a:p>
            <a:pPr algn="l">
              <a:spcBef>
                <a:spcPct val="50000"/>
              </a:spcBef>
            </a:pPr>
            <a:r>
              <a:rPr lang="en-US" dirty="0">
                <a:latin typeface="Times New Roman" pitchFamily="18" charset="0"/>
              </a:rPr>
              <a:t>Figure </a:t>
            </a:r>
            <a:r>
              <a:rPr lang="en-US" dirty="0" smtClean="0">
                <a:latin typeface="Times New Roman" pitchFamily="18" charset="0"/>
              </a:rPr>
              <a:t>1</a:t>
            </a:r>
            <a:r>
              <a:rPr lang="en-US" dirty="0" smtClean="0">
                <a:latin typeface="Times New Roman" pitchFamily="18" charset="0"/>
              </a:rPr>
              <a:t> </a:t>
            </a:r>
            <a:r>
              <a:rPr lang="en-US" dirty="0">
                <a:latin typeface="Times New Roman" pitchFamily="18" charset="0"/>
              </a:rPr>
              <a:t>shows a histogram of outcomes. All six outcomes have roughly the same relative frequency, because the die is equally likely to land in each of the six possible ways. That is, the histogram shows a (nearly) </a:t>
            </a:r>
            <a:r>
              <a:rPr lang="en-US" i="1" dirty="0">
                <a:latin typeface="Times New Roman" pitchFamily="18" charset="0"/>
              </a:rPr>
              <a:t>uniform distribution </a:t>
            </a:r>
            <a:endParaRPr lang="en-US" dirty="0">
              <a:latin typeface="Times New Roman" pitchFamily="18" charset="0"/>
            </a:endParaRPr>
          </a:p>
          <a:p>
            <a:pPr algn="l">
              <a:spcBef>
                <a:spcPct val="50000"/>
              </a:spcBef>
            </a:pPr>
            <a:r>
              <a:rPr lang="en-US" dirty="0">
                <a:latin typeface="Times New Roman" pitchFamily="18" charset="0"/>
              </a:rPr>
              <a:t>It turns out that the distribution in Figure </a:t>
            </a:r>
            <a:r>
              <a:rPr lang="en-US" dirty="0" smtClean="0">
                <a:latin typeface="Times New Roman" pitchFamily="18" charset="0"/>
              </a:rPr>
              <a:t>1</a:t>
            </a:r>
            <a:r>
              <a:rPr lang="en-US" dirty="0" smtClean="0">
                <a:latin typeface="Times New Roman" pitchFamily="18" charset="0"/>
              </a:rPr>
              <a:t> </a:t>
            </a:r>
            <a:r>
              <a:rPr lang="en-US" dirty="0">
                <a:latin typeface="Times New Roman" pitchFamily="18" charset="0"/>
              </a:rPr>
              <a:t>has a mean of 3.41 and a standard deviation of 1.73.</a:t>
            </a:r>
          </a:p>
          <a:p>
            <a:pPr>
              <a:spcBef>
                <a:spcPct val="50000"/>
              </a:spcBef>
            </a:pPr>
            <a:endParaRPr lang="en-US" dirty="0"/>
          </a:p>
        </p:txBody>
      </p:sp>
      <p:sp>
        <p:nvSpPr>
          <p:cNvPr id="94225" name="Rectangle 17" descr="Pink tissue paper"/>
          <p:cNvSpPr>
            <a:spLocks noChangeArrowheads="1"/>
          </p:cNvSpPr>
          <p:nvPr/>
        </p:nvSpPr>
        <p:spPr bwMode="auto">
          <a:xfrm>
            <a:off x="5529263" y="5029200"/>
            <a:ext cx="3157537" cy="1190625"/>
          </a:xfrm>
          <a:prstGeom prst="rect">
            <a:avLst/>
          </a:prstGeom>
          <a:noFill/>
          <a:ln w="9525">
            <a:noFill/>
            <a:miter lim="800000"/>
            <a:headEnd/>
            <a:tailEnd/>
          </a:ln>
          <a:effectLst/>
        </p:spPr>
        <p:txBody>
          <a:bodyPr>
            <a:spAutoFit/>
          </a:bodyPr>
          <a:lstStyle/>
          <a:p>
            <a:pPr algn="l"/>
            <a:r>
              <a:rPr lang="en-US" sz="1800" b="1" dirty="0"/>
              <a:t>Figure </a:t>
            </a:r>
            <a:r>
              <a:rPr lang="en-US" b="1" dirty="0" smtClean="0"/>
              <a:t>1</a:t>
            </a:r>
            <a:r>
              <a:rPr lang="en-US" sz="1800" b="1" dirty="0" smtClean="0"/>
              <a:t> </a:t>
            </a:r>
            <a:r>
              <a:rPr lang="en-US" sz="1800" dirty="0"/>
              <a:t>Frequency and relative frequency distribution</a:t>
            </a:r>
          </a:p>
          <a:p>
            <a:pPr algn="l"/>
            <a:r>
              <a:rPr lang="en-US" sz="1800" dirty="0"/>
              <a:t>of outcomes from rolling one die 1,000 times.</a:t>
            </a:r>
          </a:p>
        </p:txBody>
      </p:sp>
      <p:pic>
        <p:nvPicPr>
          <p:cNvPr id="94226" name="Picture 18" descr="Pink tissue paper"/>
          <p:cNvPicPr>
            <a:picLocks noChangeAspect="1" noChangeArrowheads="1"/>
          </p:cNvPicPr>
          <p:nvPr/>
        </p:nvPicPr>
        <p:blipFill>
          <a:blip r:embed="rId3" cstate="print"/>
          <a:srcRect/>
          <a:stretch>
            <a:fillRect/>
          </a:stretch>
        </p:blipFill>
        <p:spPr bwMode="auto">
          <a:xfrm>
            <a:off x="5334000" y="1714500"/>
            <a:ext cx="3059113" cy="3162300"/>
          </a:xfrm>
          <a:prstGeom prst="rect">
            <a:avLst/>
          </a:prstGeom>
          <a:noFill/>
          <a:ln w="9525">
            <a:noFill/>
            <a:miter lim="800000"/>
            <a:headEnd/>
            <a:tailEnd/>
          </a:ln>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422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422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42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422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2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11" name="Text Box 7" descr="Pink tissue paper"/>
          <p:cNvSpPr txBox="1">
            <a:spLocks noChangeArrowheads="1"/>
          </p:cNvSpPr>
          <p:nvPr/>
        </p:nvSpPr>
        <p:spPr bwMode="auto">
          <a:xfrm>
            <a:off x="762000" y="533400"/>
            <a:ext cx="8001000" cy="1187450"/>
          </a:xfrm>
          <a:prstGeom prst="rect">
            <a:avLst/>
          </a:prstGeom>
          <a:noFill/>
          <a:ln w="9525">
            <a:noFill/>
            <a:miter lim="800000"/>
            <a:headEnd/>
            <a:tailEnd/>
          </a:ln>
          <a:effectLst/>
        </p:spPr>
        <p:txBody>
          <a:bodyPr>
            <a:spAutoFit/>
          </a:bodyPr>
          <a:lstStyle/>
          <a:p>
            <a:pPr algn="l">
              <a:spcBef>
                <a:spcPct val="50000"/>
              </a:spcBef>
            </a:pPr>
            <a:r>
              <a:rPr lang="en-US">
                <a:latin typeface="Times New Roman" pitchFamily="18" charset="0"/>
              </a:rPr>
              <a:t>Now suppose we roll </a:t>
            </a:r>
            <a:r>
              <a:rPr lang="en-US" i="1">
                <a:latin typeface="Times New Roman" pitchFamily="18" charset="0"/>
              </a:rPr>
              <a:t>two</a:t>
            </a:r>
            <a:r>
              <a:rPr lang="en-US">
                <a:latin typeface="Times New Roman" pitchFamily="18" charset="0"/>
              </a:rPr>
              <a:t> dice 1,000 times and record the </a:t>
            </a:r>
            <a:r>
              <a:rPr lang="en-US" i="1">
                <a:latin typeface="Times New Roman" pitchFamily="18" charset="0"/>
              </a:rPr>
              <a:t>mean</a:t>
            </a:r>
            <a:r>
              <a:rPr lang="en-US">
                <a:latin typeface="Times New Roman" pitchFamily="18" charset="0"/>
              </a:rPr>
              <a:t> of the two numbers that appear on each roll. To find the mean for a single roll, we add the two numbers and divide by 2.</a:t>
            </a:r>
          </a:p>
        </p:txBody>
      </p:sp>
      <p:sp>
        <p:nvSpPr>
          <p:cNvPr id="200712" name="Text Box 8" descr="Pink tissue paper"/>
          <p:cNvSpPr txBox="1">
            <a:spLocks noChangeArrowheads="1"/>
          </p:cNvSpPr>
          <p:nvPr/>
        </p:nvSpPr>
        <p:spPr bwMode="auto">
          <a:xfrm>
            <a:off x="762000" y="1828800"/>
            <a:ext cx="4572000" cy="2169825"/>
          </a:xfrm>
          <a:prstGeom prst="rect">
            <a:avLst/>
          </a:prstGeom>
          <a:noFill/>
          <a:ln w="9525">
            <a:noFill/>
            <a:miter lim="800000"/>
            <a:headEnd/>
            <a:tailEnd/>
          </a:ln>
          <a:effectLst/>
        </p:spPr>
        <p:txBody>
          <a:bodyPr>
            <a:spAutoFit/>
          </a:bodyPr>
          <a:lstStyle/>
          <a:p>
            <a:pPr algn="l"/>
            <a:r>
              <a:rPr lang="en-US" dirty="0">
                <a:latin typeface="Times New Roman" pitchFamily="18" charset="0"/>
              </a:rPr>
              <a:t>Figure </a:t>
            </a:r>
            <a:r>
              <a:rPr lang="en-US" dirty="0" smtClean="0">
                <a:latin typeface="Times New Roman" pitchFamily="18" charset="0"/>
              </a:rPr>
              <a:t>2</a:t>
            </a:r>
            <a:r>
              <a:rPr lang="en-US" dirty="0" smtClean="0">
                <a:latin typeface="Times New Roman" pitchFamily="18" charset="0"/>
              </a:rPr>
              <a:t> </a:t>
            </a:r>
            <a:r>
              <a:rPr lang="en-US" dirty="0">
                <a:latin typeface="Times New Roman" pitchFamily="18" charset="0"/>
              </a:rPr>
              <a:t>shows a typical result. The most common values in this distribution are the central values 3.0, 3.5, and 4.0. These values are common because they can occur in several ways. </a:t>
            </a:r>
          </a:p>
          <a:p>
            <a:pPr algn="l">
              <a:spcBef>
                <a:spcPct val="50000"/>
              </a:spcBef>
            </a:pPr>
            <a:r>
              <a:rPr lang="en-US" dirty="0">
                <a:latin typeface="Times New Roman" pitchFamily="18" charset="0"/>
              </a:rPr>
              <a:t>The mean and standard deviation for this distribution are 3.43 and 1.21, respectively.</a:t>
            </a:r>
          </a:p>
        </p:txBody>
      </p:sp>
      <p:pic>
        <p:nvPicPr>
          <p:cNvPr id="200716" name="Picture 12" descr="Pink tissue paper"/>
          <p:cNvPicPr>
            <a:picLocks noChangeAspect="1" noChangeArrowheads="1"/>
          </p:cNvPicPr>
          <p:nvPr/>
        </p:nvPicPr>
        <p:blipFill>
          <a:blip r:embed="rId3" cstate="print"/>
          <a:srcRect/>
          <a:stretch>
            <a:fillRect/>
          </a:stretch>
        </p:blipFill>
        <p:spPr bwMode="auto">
          <a:xfrm>
            <a:off x="5346700" y="1782763"/>
            <a:ext cx="3187700" cy="3668712"/>
          </a:xfrm>
          <a:prstGeom prst="rect">
            <a:avLst/>
          </a:prstGeom>
          <a:noFill/>
          <a:ln w="9525">
            <a:noFill/>
            <a:miter lim="800000"/>
            <a:headEnd/>
            <a:tailEnd/>
          </a:ln>
          <a:effectLst/>
        </p:spPr>
      </p:pic>
      <p:sp>
        <p:nvSpPr>
          <p:cNvPr id="200718" name="Text Box 14" descr="Pink tissue paper"/>
          <p:cNvSpPr txBox="1">
            <a:spLocks noChangeArrowheads="1"/>
          </p:cNvSpPr>
          <p:nvPr/>
        </p:nvSpPr>
        <p:spPr bwMode="auto">
          <a:xfrm>
            <a:off x="4724400" y="5484813"/>
            <a:ext cx="4343400" cy="915987"/>
          </a:xfrm>
          <a:prstGeom prst="rect">
            <a:avLst/>
          </a:prstGeom>
          <a:noFill/>
          <a:ln w="9525">
            <a:noFill/>
            <a:miter lim="800000"/>
            <a:headEnd/>
            <a:tailEnd/>
          </a:ln>
          <a:effectLst/>
        </p:spPr>
        <p:txBody>
          <a:bodyPr>
            <a:spAutoFit/>
          </a:bodyPr>
          <a:lstStyle/>
          <a:p>
            <a:pPr algn="l"/>
            <a:r>
              <a:rPr lang="en-US" sz="1800" b="1" dirty="0"/>
              <a:t>Figure </a:t>
            </a:r>
            <a:r>
              <a:rPr lang="en-US" b="1" dirty="0" smtClean="0"/>
              <a:t>2</a:t>
            </a:r>
            <a:r>
              <a:rPr lang="en-US" sz="1800" b="1" dirty="0" smtClean="0"/>
              <a:t> </a:t>
            </a:r>
            <a:r>
              <a:rPr lang="en-US" sz="1800" dirty="0"/>
              <a:t>Frequency and relative frequency distribution of sample means from rolling two dice 1,000 times.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071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071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07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071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07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7" name="Text Box 7" descr="Pink tissue paper"/>
          <p:cNvSpPr txBox="1">
            <a:spLocks noChangeArrowheads="1"/>
          </p:cNvSpPr>
          <p:nvPr/>
        </p:nvSpPr>
        <p:spPr bwMode="auto">
          <a:xfrm>
            <a:off x="762000" y="638175"/>
            <a:ext cx="4572000" cy="3108543"/>
          </a:xfrm>
          <a:prstGeom prst="rect">
            <a:avLst/>
          </a:prstGeom>
          <a:noFill/>
          <a:ln w="9525">
            <a:noFill/>
            <a:miter lim="800000"/>
            <a:headEnd/>
            <a:tailEnd/>
          </a:ln>
          <a:effectLst/>
        </p:spPr>
        <p:txBody>
          <a:bodyPr>
            <a:spAutoFit/>
          </a:bodyPr>
          <a:lstStyle/>
          <a:p>
            <a:pPr algn="l"/>
            <a:r>
              <a:rPr lang="en-US" dirty="0">
                <a:latin typeface="Times New Roman" pitchFamily="18" charset="0"/>
              </a:rPr>
              <a:t>Suppose we roll </a:t>
            </a:r>
            <a:r>
              <a:rPr lang="en-US" i="1" dirty="0">
                <a:latin typeface="Times New Roman" pitchFamily="18" charset="0"/>
              </a:rPr>
              <a:t>five</a:t>
            </a:r>
            <a:r>
              <a:rPr lang="en-US" dirty="0">
                <a:latin typeface="Times New Roman" pitchFamily="18" charset="0"/>
              </a:rPr>
              <a:t> dice 1,000</a:t>
            </a:r>
          </a:p>
          <a:p>
            <a:pPr algn="l"/>
            <a:r>
              <a:rPr lang="en-US" dirty="0">
                <a:latin typeface="Times New Roman" pitchFamily="18" charset="0"/>
              </a:rPr>
              <a:t>times and record the mean of the five numbers on each roll. A histogram for this experiment is</a:t>
            </a:r>
          </a:p>
          <a:p>
            <a:pPr algn="l"/>
            <a:r>
              <a:rPr lang="en-US" dirty="0">
                <a:latin typeface="Times New Roman" pitchFamily="18" charset="0"/>
              </a:rPr>
              <a:t>shown in Figure </a:t>
            </a:r>
            <a:r>
              <a:rPr lang="en-US" dirty="0" smtClean="0">
                <a:latin typeface="Times New Roman" pitchFamily="18" charset="0"/>
              </a:rPr>
              <a:t>3</a:t>
            </a:r>
            <a:r>
              <a:rPr lang="en-US" dirty="0" smtClean="0">
                <a:latin typeface="Times New Roman" pitchFamily="18" charset="0"/>
              </a:rPr>
              <a:t>.</a:t>
            </a:r>
            <a:endParaRPr lang="en-US" dirty="0">
              <a:latin typeface="Times New Roman" pitchFamily="18" charset="0"/>
            </a:endParaRPr>
          </a:p>
          <a:p>
            <a:pPr algn="l"/>
            <a:r>
              <a:rPr lang="en-US" sz="800" dirty="0">
                <a:latin typeface="Times New Roman" pitchFamily="18" charset="0"/>
              </a:rPr>
              <a:t> </a:t>
            </a:r>
          </a:p>
          <a:p>
            <a:pPr algn="l"/>
            <a:r>
              <a:rPr lang="en-US" dirty="0">
                <a:latin typeface="Times New Roman" pitchFamily="18" charset="0"/>
              </a:rPr>
              <a:t>Once again we see that the central values around 3.5 occur most frequently, but the spread of the distribution is narrower than in the two previous cases. </a:t>
            </a:r>
          </a:p>
          <a:p>
            <a:pPr algn="l"/>
            <a:endParaRPr lang="en-US" sz="800" dirty="0">
              <a:latin typeface="Times New Roman" pitchFamily="18" charset="0"/>
            </a:endParaRPr>
          </a:p>
          <a:p>
            <a:pPr algn="l"/>
            <a:r>
              <a:rPr lang="en-US" dirty="0">
                <a:latin typeface="Times New Roman" pitchFamily="18" charset="0"/>
              </a:rPr>
              <a:t>The mean and standard deviation  are 3.46 and 0.74, respectively.</a:t>
            </a:r>
          </a:p>
        </p:txBody>
      </p:sp>
      <p:sp>
        <p:nvSpPr>
          <p:cNvPr id="204808" name="Rectangle 8" descr="Pink tissue paper"/>
          <p:cNvSpPr>
            <a:spLocks noChangeArrowheads="1"/>
          </p:cNvSpPr>
          <p:nvPr/>
        </p:nvSpPr>
        <p:spPr bwMode="auto">
          <a:xfrm>
            <a:off x="5486400" y="4295775"/>
            <a:ext cx="3352800" cy="1190625"/>
          </a:xfrm>
          <a:prstGeom prst="rect">
            <a:avLst/>
          </a:prstGeom>
          <a:noFill/>
          <a:ln w="9525">
            <a:noFill/>
            <a:miter lim="800000"/>
            <a:headEnd/>
            <a:tailEnd/>
          </a:ln>
          <a:effectLst/>
        </p:spPr>
        <p:txBody>
          <a:bodyPr>
            <a:spAutoFit/>
          </a:bodyPr>
          <a:lstStyle/>
          <a:p>
            <a:pPr algn="l"/>
            <a:r>
              <a:rPr lang="en-US" sz="1800" b="1" dirty="0"/>
              <a:t>Figure </a:t>
            </a:r>
            <a:r>
              <a:rPr lang="en-US" b="1" dirty="0" smtClean="0"/>
              <a:t>3</a:t>
            </a:r>
            <a:r>
              <a:rPr lang="en-US" sz="1800" b="1" dirty="0" smtClean="0"/>
              <a:t> </a:t>
            </a:r>
            <a:r>
              <a:rPr lang="en-US" sz="1800" dirty="0"/>
              <a:t>Frequency and relative frequency distribution of sample means from rolling  five dice 1,000 times.</a:t>
            </a:r>
          </a:p>
        </p:txBody>
      </p:sp>
      <p:pic>
        <p:nvPicPr>
          <p:cNvPr id="204813" name="Picture 13" descr="05_25b"/>
          <p:cNvPicPr>
            <a:picLocks noChangeAspect="1" noChangeArrowheads="1"/>
          </p:cNvPicPr>
          <p:nvPr/>
        </p:nvPicPr>
        <p:blipFill>
          <a:blip r:embed="rId3" cstate="print"/>
          <a:srcRect/>
          <a:stretch>
            <a:fillRect/>
          </a:stretch>
        </p:blipFill>
        <p:spPr bwMode="auto">
          <a:xfrm>
            <a:off x="5491163" y="790575"/>
            <a:ext cx="3041650" cy="35052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07">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6859" name="Picture 11" descr="Pink tissue paper"/>
          <p:cNvPicPr>
            <a:picLocks noChangeAspect="1" noChangeArrowheads="1"/>
          </p:cNvPicPr>
          <p:nvPr/>
        </p:nvPicPr>
        <p:blipFill>
          <a:blip r:embed="rId3" cstate="print"/>
          <a:srcRect/>
          <a:stretch>
            <a:fillRect/>
          </a:stretch>
        </p:blipFill>
        <p:spPr bwMode="auto">
          <a:xfrm>
            <a:off x="5257800" y="896938"/>
            <a:ext cx="3019425" cy="3465512"/>
          </a:xfrm>
          <a:prstGeom prst="rect">
            <a:avLst/>
          </a:prstGeom>
          <a:noFill/>
          <a:ln w="9525">
            <a:noFill/>
            <a:miter lim="800000"/>
            <a:headEnd/>
            <a:tailEnd/>
          </a:ln>
          <a:effectLst/>
        </p:spPr>
      </p:pic>
      <p:sp>
        <p:nvSpPr>
          <p:cNvPr id="206856" name="Text Box 8" descr="Pink tissue paper"/>
          <p:cNvSpPr txBox="1">
            <a:spLocks noChangeArrowheads="1"/>
          </p:cNvSpPr>
          <p:nvPr/>
        </p:nvSpPr>
        <p:spPr bwMode="auto">
          <a:xfrm>
            <a:off x="990600" y="838200"/>
            <a:ext cx="4057650" cy="1837426"/>
          </a:xfrm>
          <a:prstGeom prst="rect">
            <a:avLst/>
          </a:prstGeom>
          <a:noFill/>
          <a:ln w="9525">
            <a:noFill/>
            <a:miter lim="800000"/>
            <a:headEnd/>
            <a:tailEnd/>
          </a:ln>
          <a:effectLst/>
        </p:spPr>
        <p:txBody>
          <a:bodyPr>
            <a:spAutoFit/>
          </a:bodyPr>
          <a:lstStyle/>
          <a:p>
            <a:pPr algn="l">
              <a:spcBef>
                <a:spcPct val="30000"/>
              </a:spcBef>
            </a:pPr>
            <a:r>
              <a:rPr lang="en-US" dirty="0">
                <a:latin typeface="Times New Roman" pitchFamily="18" charset="0"/>
              </a:rPr>
              <a:t>If we further increase the number of dice to </a:t>
            </a:r>
            <a:r>
              <a:rPr lang="en-US" i="1" dirty="0">
                <a:latin typeface="Times New Roman" pitchFamily="18" charset="0"/>
              </a:rPr>
              <a:t>ten</a:t>
            </a:r>
            <a:r>
              <a:rPr lang="en-US" dirty="0">
                <a:latin typeface="Times New Roman" pitchFamily="18" charset="0"/>
              </a:rPr>
              <a:t> on each of 1,000 rolls, we find the histogram in Figure </a:t>
            </a:r>
            <a:r>
              <a:rPr lang="en-US" dirty="0" smtClean="0">
                <a:latin typeface="Times New Roman" pitchFamily="18" charset="0"/>
              </a:rPr>
              <a:t>4</a:t>
            </a:r>
            <a:r>
              <a:rPr lang="en-US" dirty="0" smtClean="0">
                <a:latin typeface="Times New Roman" pitchFamily="18" charset="0"/>
              </a:rPr>
              <a:t>, </a:t>
            </a:r>
            <a:r>
              <a:rPr lang="en-US" dirty="0">
                <a:latin typeface="Times New Roman" pitchFamily="18" charset="0"/>
              </a:rPr>
              <a:t>which is even narrower. </a:t>
            </a:r>
          </a:p>
          <a:p>
            <a:pPr algn="l">
              <a:spcBef>
                <a:spcPct val="30000"/>
              </a:spcBef>
            </a:pPr>
            <a:r>
              <a:rPr lang="en-US" dirty="0">
                <a:latin typeface="Times New Roman" pitchFamily="18" charset="0"/>
              </a:rPr>
              <a:t>In this case, the mean is 3.49 and standard deviation is 0.56.</a:t>
            </a:r>
          </a:p>
        </p:txBody>
      </p:sp>
      <p:sp>
        <p:nvSpPr>
          <p:cNvPr id="206861" name="Rectangle 13" descr="Pink tissue paper"/>
          <p:cNvSpPr>
            <a:spLocks noChangeArrowheads="1"/>
          </p:cNvSpPr>
          <p:nvPr/>
        </p:nvSpPr>
        <p:spPr bwMode="auto">
          <a:xfrm>
            <a:off x="5257800" y="4325938"/>
            <a:ext cx="3429000" cy="1190625"/>
          </a:xfrm>
          <a:prstGeom prst="rect">
            <a:avLst/>
          </a:prstGeom>
          <a:noFill/>
          <a:ln w="9525">
            <a:noFill/>
            <a:miter lim="800000"/>
            <a:headEnd/>
            <a:tailEnd/>
          </a:ln>
          <a:effectLst/>
        </p:spPr>
        <p:txBody>
          <a:bodyPr>
            <a:spAutoFit/>
          </a:bodyPr>
          <a:lstStyle/>
          <a:p>
            <a:pPr algn="l"/>
            <a:r>
              <a:rPr lang="en-US" sz="1800" b="1" dirty="0"/>
              <a:t>Figure </a:t>
            </a:r>
            <a:r>
              <a:rPr lang="en-US" b="1" dirty="0" smtClean="0"/>
              <a:t>4</a:t>
            </a:r>
            <a:r>
              <a:rPr lang="en-US" sz="1800" b="1" dirty="0" smtClean="0"/>
              <a:t> </a:t>
            </a:r>
            <a:r>
              <a:rPr lang="en-US" sz="1800" dirty="0"/>
              <a:t>Frequency and relative frequency distribution of sample means from rolling ten dice 1,000 times.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685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50" name="Text Box 6" descr="Pink tissue paper"/>
          <p:cNvSpPr txBox="1">
            <a:spLocks noChangeArrowheads="1"/>
          </p:cNvSpPr>
          <p:nvPr/>
        </p:nvSpPr>
        <p:spPr bwMode="auto">
          <a:xfrm>
            <a:off x="685800" y="609600"/>
            <a:ext cx="7696200" cy="1552575"/>
          </a:xfrm>
          <a:prstGeom prst="rect">
            <a:avLst/>
          </a:prstGeom>
          <a:noFill/>
          <a:ln w="9525">
            <a:noFill/>
            <a:miter lim="800000"/>
            <a:headEnd/>
            <a:tailEnd/>
          </a:ln>
          <a:effectLst/>
        </p:spPr>
        <p:txBody>
          <a:bodyPr>
            <a:spAutoFit/>
          </a:bodyPr>
          <a:lstStyle/>
          <a:p>
            <a:pPr algn="l"/>
            <a:r>
              <a:rPr lang="en-US" dirty="0">
                <a:latin typeface="Times New Roman" pitchFamily="18" charset="0"/>
              </a:rPr>
              <a:t>Table </a:t>
            </a:r>
            <a:r>
              <a:rPr lang="en-US" dirty="0" smtClean="0">
                <a:latin typeface="Times New Roman" pitchFamily="18" charset="0"/>
              </a:rPr>
              <a:t>5.2 </a:t>
            </a:r>
            <a:r>
              <a:rPr lang="en-US" dirty="0">
                <a:latin typeface="Times New Roman" pitchFamily="18" charset="0"/>
              </a:rPr>
              <a:t>shows that as the sample size increases, the mean of the distribution of means approaches the value 3.5 and the standard deviation becomes smaller (making the distribution narrower). </a:t>
            </a:r>
          </a:p>
        </p:txBody>
      </p:sp>
      <p:pic>
        <p:nvPicPr>
          <p:cNvPr id="210952" name="Picture 8" descr="T05_02"/>
          <p:cNvPicPr>
            <a:picLocks noChangeAspect="1" noChangeArrowheads="1"/>
          </p:cNvPicPr>
          <p:nvPr/>
        </p:nvPicPr>
        <p:blipFill>
          <a:blip r:embed="rId3" cstate="print"/>
          <a:srcRect/>
          <a:stretch>
            <a:fillRect/>
          </a:stretch>
        </p:blipFill>
        <p:spPr bwMode="auto">
          <a:xfrm>
            <a:off x="609600" y="2305050"/>
            <a:ext cx="8229600" cy="2401888"/>
          </a:xfrm>
          <a:prstGeom prst="rect">
            <a:avLst/>
          </a:prstGeom>
          <a:noFill/>
        </p:spPr>
      </p:pic>
      <p:sp>
        <p:nvSpPr>
          <p:cNvPr id="210953" name="Text Box 9" descr="Pink tissue paper"/>
          <p:cNvSpPr txBox="1">
            <a:spLocks noChangeArrowheads="1"/>
          </p:cNvSpPr>
          <p:nvPr/>
        </p:nvSpPr>
        <p:spPr bwMode="auto">
          <a:xfrm>
            <a:off x="685800" y="5029200"/>
            <a:ext cx="8229600" cy="822325"/>
          </a:xfrm>
          <a:prstGeom prst="rect">
            <a:avLst/>
          </a:prstGeom>
          <a:noFill/>
          <a:ln w="9525">
            <a:noFill/>
            <a:miter lim="800000"/>
            <a:headEnd/>
            <a:tailEnd/>
          </a:ln>
          <a:effectLst/>
        </p:spPr>
        <p:txBody>
          <a:bodyPr>
            <a:spAutoFit/>
          </a:bodyPr>
          <a:lstStyle/>
          <a:p>
            <a:pPr algn="l"/>
            <a:r>
              <a:rPr lang="en-US">
                <a:latin typeface="Times New Roman" pitchFamily="18" charset="0"/>
              </a:rPr>
              <a:t>More important, the distribution looks more and more like a normal distribution as the sample size increases.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09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5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Slide Number Placeholder 3"/>
          <p:cNvSpPr>
            <a:spLocks noGrp="1"/>
          </p:cNvSpPr>
          <p:nvPr>
            <p:ph type="sldNum" sz="quarter" idx="10"/>
          </p:nvPr>
        </p:nvSpPr>
        <p:spPr>
          <a:noFill/>
        </p:spPr>
        <p:txBody>
          <a:bodyPr/>
          <a:lstStyle/>
          <a:p>
            <a:r>
              <a:rPr lang="en-US" smtClean="0"/>
              <a:t>9-</a:t>
            </a:r>
            <a:fld id="{29FC9B39-B8F5-459C-8231-AD71B3DE2C9B}" type="slidenum">
              <a:rPr lang="en-US" smtClean="0"/>
              <a:pPr/>
              <a:t>9</a:t>
            </a:fld>
            <a:endParaRPr lang="en-US" smtClean="0"/>
          </a:p>
        </p:txBody>
      </p:sp>
      <p:sp>
        <p:nvSpPr>
          <p:cNvPr id="1028" name="Rectangle 3"/>
          <p:cNvSpPr>
            <a:spLocks noGrp="1" noChangeArrowheads="1"/>
          </p:cNvSpPr>
          <p:nvPr>
            <p:ph type="body" idx="1"/>
          </p:nvPr>
        </p:nvSpPr>
        <p:spPr>
          <a:xfrm>
            <a:off x="381000" y="1219200"/>
            <a:ext cx="8229600" cy="4525963"/>
          </a:xfrm>
        </p:spPr>
        <p:txBody>
          <a:bodyPr/>
          <a:lstStyle/>
          <a:p>
            <a:pPr eaLnBrk="1" hangingPunct="1">
              <a:buFontTx/>
              <a:buNone/>
            </a:pPr>
            <a:endParaRPr lang="en-US" sz="2800" dirty="0" smtClean="0"/>
          </a:p>
          <a:p>
            <a:pPr eaLnBrk="1" hangingPunct="1">
              <a:buFontTx/>
              <a:buNone/>
            </a:pPr>
            <a:r>
              <a:rPr lang="en-US" sz="2800" dirty="0" smtClean="0"/>
              <a:t>	A </a:t>
            </a:r>
            <a:r>
              <a:rPr lang="en-US" sz="2800" b="1" dirty="0" smtClean="0"/>
              <a:t>point estimate</a:t>
            </a:r>
            <a:r>
              <a:rPr lang="en-US" sz="2800" dirty="0" smtClean="0"/>
              <a:t> is the value of a statistic that estimates the value of a parameter.</a:t>
            </a:r>
          </a:p>
          <a:p>
            <a:pPr eaLnBrk="1" hangingPunct="1">
              <a:lnSpc>
                <a:spcPct val="110000"/>
              </a:lnSpc>
              <a:buFontTx/>
              <a:buNone/>
            </a:pPr>
            <a:r>
              <a:rPr lang="en-US" sz="2800" dirty="0" smtClean="0"/>
              <a:t>	For example, the sample mean,    , is a point estimate of the population mean </a:t>
            </a:r>
            <a:r>
              <a:rPr lang="en-US" sz="2800" dirty="0" smtClean="0">
                <a:sym typeface="Symbol" pitchFamily="82" charset="2"/>
              </a:rPr>
              <a:t>.</a:t>
            </a:r>
            <a:endParaRPr lang="en-US" sz="2800" dirty="0" smtClean="0"/>
          </a:p>
        </p:txBody>
      </p:sp>
      <p:graphicFrame>
        <p:nvGraphicFramePr>
          <p:cNvPr id="1026" name="Object 6"/>
          <p:cNvGraphicFramePr>
            <a:graphicFrameLocks noChangeAspect="1"/>
          </p:cNvGraphicFramePr>
          <p:nvPr/>
        </p:nvGraphicFramePr>
        <p:xfrm>
          <a:off x="5257800" y="2743200"/>
          <a:ext cx="381000" cy="381000"/>
        </p:xfrm>
        <a:graphic>
          <a:graphicData uri="http://schemas.openxmlformats.org/presentationml/2006/ole">
            <p:oleObj spid="_x0000_s1026" name="Equation" r:id="rId3" imgW="127000" imgH="127000" progId="Equation.3">
              <p:embed/>
            </p:oleObj>
          </a:graphicData>
        </a:graphic>
      </p:graphicFrame>
      <p:sp>
        <p:nvSpPr>
          <p:cNvPr id="5" name="TextBox 4"/>
          <p:cNvSpPr txBox="1"/>
          <p:nvPr/>
        </p:nvSpPr>
        <p:spPr>
          <a:xfrm>
            <a:off x="457200" y="381000"/>
            <a:ext cx="7239000" cy="707886"/>
          </a:xfrm>
          <a:prstGeom prst="rect">
            <a:avLst/>
          </a:prstGeom>
          <a:noFill/>
        </p:spPr>
        <p:txBody>
          <a:bodyPr wrap="square" rtlCol="0">
            <a:spAutoFit/>
          </a:bodyPr>
          <a:lstStyle/>
          <a:p>
            <a:r>
              <a:rPr lang="en-US" sz="4000" b="1" i="1" dirty="0" smtClean="0"/>
              <a:t>Confidence Intervals</a:t>
            </a:r>
            <a:endParaRPr lang="en-US" sz="4000" b="1" i="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1052</Words>
  <Application>Microsoft Office PowerPoint</Application>
  <PresentationFormat>On-screen Show (4:3)</PresentationFormat>
  <Paragraphs>136</Paragraphs>
  <Slides>32</Slides>
  <Notes>5</Notes>
  <HiddenSlides>0</HiddenSlides>
  <MMClips>0</MMClips>
  <ScaleCrop>false</ScaleCrop>
  <HeadingPairs>
    <vt:vector size="6" baseType="variant">
      <vt:variant>
        <vt:lpstr>Theme</vt:lpstr>
      </vt:variant>
      <vt:variant>
        <vt:i4>1</vt:i4>
      </vt:variant>
      <vt:variant>
        <vt:lpstr>Embedded OLE Servers</vt:lpstr>
      </vt:variant>
      <vt:variant>
        <vt:i4>3</vt:i4>
      </vt:variant>
      <vt:variant>
        <vt:lpstr>Slide Titles</vt:lpstr>
      </vt:variant>
      <vt:variant>
        <vt:i4>32</vt:i4>
      </vt:variant>
    </vt:vector>
  </HeadingPairs>
  <TitlesOfParts>
    <vt:vector size="36" baseType="lpstr">
      <vt:lpstr>Office Theme</vt:lpstr>
      <vt:lpstr>Equation</vt:lpstr>
      <vt:lpstr>Microsoft Equation</vt:lpstr>
      <vt:lpstr>MathType 6.0 Equation</vt:lpstr>
      <vt:lpstr>Review of Central Limit Theorem and Confidence Intervals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 </vt:lpstr>
      <vt:lpstr>Slide 24</vt:lpstr>
      <vt:lpstr>Slide 25</vt:lpstr>
      <vt:lpstr>Slide 26</vt:lpstr>
      <vt:lpstr>Slide 27</vt:lpstr>
      <vt:lpstr>Slide 28</vt:lpstr>
      <vt:lpstr>Slide 29</vt:lpstr>
      <vt:lpstr>Slide 30</vt:lpstr>
      <vt:lpstr>Slide 31</vt:lpstr>
      <vt:lpstr>Slide 32</vt:lpstr>
    </vt:vector>
  </TitlesOfParts>
  <Company>FDTC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indrihovicb</dc:creator>
  <cp:lastModifiedBy>indrihovicb</cp:lastModifiedBy>
  <cp:revision>18</cp:revision>
  <dcterms:created xsi:type="dcterms:W3CDTF">2012-01-17T18:24:57Z</dcterms:created>
  <dcterms:modified xsi:type="dcterms:W3CDTF">2012-01-17T21:53:08Z</dcterms:modified>
</cp:coreProperties>
</file>